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59" r:id="rId6"/>
    <p:sldId id="260" r:id="rId7"/>
    <p:sldId id="261" r:id="rId8"/>
    <p:sldId id="262" r:id="rId9"/>
    <p:sldId id="263" r:id="rId10"/>
    <p:sldId id="264" r:id="rId11"/>
    <p:sldId id="265" r:id="rId12"/>
    <p:sldId id="266" r:id="rId13"/>
    <p:sldId id="267" r:id="rId14"/>
    <p:sldId id="274" r:id="rId15"/>
    <p:sldId id="268" r:id="rId16"/>
    <p:sldId id="270" r:id="rId17"/>
    <p:sldId id="271" r:id="rId18"/>
    <p:sldId id="272" r:id="rId19"/>
    <p:sldId id="273" r:id="rId20"/>
    <p:sldId id="26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80D6E3-03CF-4EAF-86BD-968AB0862F6B}" v="29" dt="2025-05-28T08:38:26.6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3943" autoAdjust="0"/>
  </p:normalViewPr>
  <p:slideViewPr>
    <p:cSldViewPr snapToGrid="0">
      <p:cViewPr varScale="1">
        <p:scale>
          <a:sx n="36" d="100"/>
          <a:sy n="36" d="100"/>
        </p:scale>
        <p:origin x="248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6" Type="http://schemas.openxmlformats.org/officeDocument/2006/relationships/image" Target="../media/image29.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6" Type="http://schemas.openxmlformats.org/officeDocument/2006/relationships/image" Target="../media/image29.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33609-3DA4-42DC-B815-73E8501D378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GB"/>
        </a:p>
      </dgm:t>
    </dgm:pt>
    <dgm:pt modelId="{8B0C6108-06D2-48EF-A865-ACFDA0B6F72F}">
      <dgm:prSet phldrT="[Text]"/>
      <dgm:spPr/>
      <dgm:t>
        <a:bodyPr/>
        <a:lstStyle/>
        <a:p>
          <a:pPr>
            <a:lnSpc>
              <a:spcPct val="100000"/>
            </a:lnSpc>
          </a:pPr>
          <a:r>
            <a:rPr lang="en-US" b="0" i="0" dirty="0">
              <a:solidFill>
                <a:schemeClr val="bg1"/>
              </a:solidFill>
              <a:effectLst/>
              <a:latin typeface="Google Sans"/>
            </a:rPr>
            <a:t>Holidays, sick leave, and other types of leave. </a:t>
          </a:r>
          <a:endParaRPr lang="en-GB" dirty="0">
            <a:solidFill>
              <a:schemeClr val="bg1"/>
            </a:solidFill>
          </a:endParaRPr>
        </a:p>
      </dgm:t>
    </dgm:pt>
    <dgm:pt modelId="{5E22FBEB-CECA-4AC3-9147-B52F723BA328}" type="parTrans" cxnId="{E5026F57-C81C-41A7-BAA4-9955C62F2D7F}">
      <dgm:prSet/>
      <dgm:spPr/>
      <dgm:t>
        <a:bodyPr/>
        <a:lstStyle/>
        <a:p>
          <a:endParaRPr lang="en-GB"/>
        </a:p>
      </dgm:t>
    </dgm:pt>
    <dgm:pt modelId="{C434C544-1CA1-4172-8D56-4A4791157B50}" type="sibTrans" cxnId="{E5026F57-C81C-41A7-BAA4-9955C62F2D7F}">
      <dgm:prSet/>
      <dgm:spPr/>
      <dgm:t>
        <a:bodyPr/>
        <a:lstStyle/>
        <a:p>
          <a:endParaRPr lang="en-GB"/>
        </a:p>
      </dgm:t>
    </dgm:pt>
    <dgm:pt modelId="{4E550F90-5EBA-443D-B87B-9751A2399854}">
      <dgm:prSet phldrT="[Text]"/>
      <dgm:spPr/>
      <dgm:t>
        <a:bodyPr/>
        <a:lstStyle/>
        <a:p>
          <a:pPr>
            <a:lnSpc>
              <a:spcPct val="100000"/>
            </a:lnSpc>
          </a:pPr>
          <a:r>
            <a:rPr lang="en-US" b="0" i="0">
              <a:solidFill>
                <a:schemeClr val="bg1"/>
              </a:solidFill>
              <a:effectLst/>
              <a:latin typeface="Google Sans"/>
            </a:rPr>
            <a:t>Working time limits. </a:t>
          </a:r>
          <a:endParaRPr lang="en-GB">
            <a:solidFill>
              <a:schemeClr val="bg1"/>
            </a:solidFill>
          </a:endParaRPr>
        </a:p>
      </dgm:t>
    </dgm:pt>
    <dgm:pt modelId="{62032DEC-D4E8-4064-9876-4F19D7C70AE9}" type="parTrans" cxnId="{ECF97D9B-6EB8-473D-AAD0-0284417E8035}">
      <dgm:prSet/>
      <dgm:spPr/>
      <dgm:t>
        <a:bodyPr/>
        <a:lstStyle/>
        <a:p>
          <a:endParaRPr lang="en-GB"/>
        </a:p>
      </dgm:t>
    </dgm:pt>
    <dgm:pt modelId="{105B29D2-A209-4575-B1C9-FDDE417A0C6E}" type="sibTrans" cxnId="{ECF97D9B-6EB8-473D-AAD0-0284417E8035}">
      <dgm:prSet/>
      <dgm:spPr/>
      <dgm:t>
        <a:bodyPr/>
        <a:lstStyle/>
        <a:p>
          <a:endParaRPr lang="en-GB"/>
        </a:p>
      </dgm:t>
    </dgm:pt>
    <dgm:pt modelId="{1397621E-2C2A-4882-8FEE-36092CBFD973}">
      <dgm:prSet phldrT="[Text]"/>
      <dgm:spPr/>
      <dgm:t>
        <a:bodyPr/>
        <a:lstStyle/>
        <a:p>
          <a:pPr>
            <a:lnSpc>
              <a:spcPct val="100000"/>
            </a:lnSpc>
          </a:pPr>
          <a:r>
            <a:rPr lang="en-US" b="0" i="0" dirty="0">
              <a:solidFill>
                <a:schemeClr val="bg1"/>
              </a:solidFill>
              <a:effectLst/>
              <a:latin typeface="Google Sans"/>
            </a:rPr>
            <a:t>Employee's right to work documentation. </a:t>
          </a:r>
          <a:endParaRPr lang="en-GB" dirty="0">
            <a:solidFill>
              <a:schemeClr val="bg1"/>
            </a:solidFill>
          </a:endParaRPr>
        </a:p>
      </dgm:t>
    </dgm:pt>
    <dgm:pt modelId="{2DE1C0EA-613C-4121-8DCF-0B41534966FD}" type="parTrans" cxnId="{52A1D36F-316E-41E7-AD7D-7A1590A406B9}">
      <dgm:prSet/>
      <dgm:spPr/>
      <dgm:t>
        <a:bodyPr/>
        <a:lstStyle/>
        <a:p>
          <a:endParaRPr lang="en-GB"/>
        </a:p>
      </dgm:t>
    </dgm:pt>
    <dgm:pt modelId="{44AF4499-9A55-4BBC-BA30-37E3E934D140}" type="sibTrans" cxnId="{52A1D36F-316E-41E7-AD7D-7A1590A406B9}">
      <dgm:prSet/>
      <dgm:spPr/>
      <dgm:t>
        <a:bodyPr/>
        <a:lstStyle/>
        <a:p>
          <a:endParaRPr lang="en-GB"/>
        </a:p>
      </dgm:t>
    </dgm:pt>
    <dgm:pt modelId="{0A5BA257-2EE5-4C98-A78F-BBC981E96519}">
      <dgm:prSet phldrT="[Text]"/>
      <dgm:spPr/>
      <dgm:t>
        <a:bodyPr/>
        <a:lstStyle/>
        <a:p>
          <a:pPr>
            <a:lnSpc>
              <a:spcPct val="100000"/>
            </a:lnSpc>
          </a:pPr>
          <a:r>
            <a:rPr lang="en-US" b="0" i="0" dirty="0">
              <a:solidFill>
                <a:schemeClr val="bg1"/>
              </a:solidFill>
              <a:effectLst/>
              <a:latin typeface="Google Sans"/>
            </a:rPr>
            <a:t>Training and development records. </a:t>
          </a:r>
          <a:endParaRPr lang="en-GB" dirty="0">
            <a:solidFill>
              <a:schemeClr val="bg1"/>
            </a:solidFill>
          </a:endParaRPr>
        </a:p>
      </dgm:t>
    </dgm:pt>
    <dgm:pt modelId="{4A079289-A3E8-44E5-84BB-E57B8EC1CBFB}" type="parTrans" cxnId="{6A84E1A0-C2A6-4314-8565-9E470C19A5AD}">
      <dgm:prSet/>
      <dgm:spPr/>
      <dgm:t>
        <a:bodyPr/>
        <a:lstStyle/>
        <a:p>
          <a:endParaRPr lang="en-GB"/>
        </a:p>
      </dgm:t>
    </dgm:pt>
    <dgm:pt modelId="{1BBF52EB-0916-4555-A48A-28745D953F67}" type="sibTrans" cxnId="{6A84E1A0-C2A6-4314-8565-9E470C19A5AD}">
      <dgm:prSet/>
      <dgm:spPr/>
      <dgm:t>
        <a:bodyPr/>
        <a:lstStyle/>
        <a:p>
          <a:endParaRPr lang="en-GB"/>
        </a:p>
      </dgm:t>
    </dgm:pt>
    <dgm:pt modelId="{CAECBE00-BD34-4BE0-AB8E-779E653EA59B}">
      <dgm:prSet phldrT="[Text]"/>
      <dgm:spPr/>
      <dgm:t>
        <a:bodyPr/>
        <a:lstStyle/>
        <a:p>
          <a:pPr>
            <a:lnSpc>
              <a:spcPct val="100000"/>
            </a:lnSpc>
          </a:pPr>
          <a:r>
            <a:rPr lang="en-US" b="0" i="0">
              <a:solidFill>
                <a:schemeClr val="bg1"/>
              </a:solidFill>
              <a:effectLst/>
              <a:latin typeface="Google Sans"/>
            </a:rPr>
            <a:t>Appraisals and employment history. </a:t>
          </a:r>
          <a:endParaRPr lang="en-GB">
            <a:solidFill>
              <a:schemeClr val="bg1"/>
            </a:solidFill>
          </a:endParaRPr>
        </a:p>
      </dgm:t>
    </dgm:pt>
    <dgm:pt modelId="{392E12B6-6361-428C-8446-15D65985C380}" type="parTrans" cxnId="{69913141-FCB4-471D-B756-9BAB99D00156}">
      <dgm:prSet/>
      <dgm:spPr/>
      <dgm:t>
        <a:bodyPr/>
        <a:lstStyle/>
        <a:p>
          <a:endParaRPr lang="en-GB"/>
        </a:p>
      </dgm:t>
    </dgm:pt>
    <dgm:pt modelId="{CFD268B0-F76A-4741-961A-C5775A790F18}" type="sibTrans" cxnId="{69913141-FCB4-471D-B756-9BAB99D00156}">
      <dgm:prSet/>
      <dgm:spPr/>
      <dgm:t>
        <a:bodyPr/>
        <a:lstStyle/>
        <a:p>
          <a:endParaRPr lang="en-GB"/>
        </a:p>
      </dgm:t>
    </dgm:pt>
    <dgm:pt modelId="{232111B0-F783-47D6-8B09-1CAE99FB939E}">
      <dgm:prSet phldrT="[Text]"/>
      <dgm:spPr/>
      <dgm:t>
        <a:bodyPr/>
        <a:lstStyle/>
        <a:p>
          <a:pPr>
            <a:lnSpc>
              <a:spcPct val="100000"/>
            </a:lnSpc>
          </a:pPr>
          <a:r>
            <a:rPr lang="en-US" b="0" i="0">
              <a:solidFill>
                <a:schemeClr val="bg1"/>
              </a:solidFill>
              <a:effectLst/>
              <a:latin typeface="Google Sans"/>
            </a:rPr>
            <a:t>Appraisals and employment history. </a:t>
          </a:r>
          <a:endParaRPr lang="en-GB">
            <a:solidFill>
              <a:schemeClr val="bg1"/>
            </a:solidFill>
          </a:endParaRPr>
        </a:p>
      </dgm:t>
    </dgm:pt>
    <dgm:pt modelId="{0A1E215E-EBF7-4BFC-8C28-54B7E394050F}" type="parTrans" cxnId="{88DF0E30-D74E-4476-929A-4B0EF7D5B853}">
      <dgm:prSet/>
      <dgm:spPr/>
      <dgm:t>
        <a:bodyPr/>
        <a:lstStyle/>
        <a:p>
          <a:endParaRPr lang="en-GB"/>
        </a:p>
      </dgm:t>
    </dgm:pt>
    <dgm:pt modelId="{D580ABB5-E691-4EE6-A602-ABC8E57BAD3A}" type="sibTrans" cxnId="{88DF0E30-D74E-4476-929A-4B0EF7D5B853}">
      <dgm:prSet/>
      <dgm:spPr/>
      <dgm:t>
        <a:bodyPr/>
        <a:lstStyle/>
        <a:p>
          <a:endParaRPr lang="en-GB"/>
        </a:p>
      </dgm:t>
    </dgm:pt>
    <dgm:pt modelId="{477809C4-AEF8-4B75-BBA8-48637F8E6BFD}">
      <dgm:prSet/>
      <dgm:spPr/>
      <dgm:t>
        <a:bodyPr/>
        <a:lstStyle/>
        <a:p>
          <a:pPr>
            <a:lnSpc>
              <a:spcPct val="100000"/>
            </a:lnSpc>
          </a:pPr>
          <a:r>
            <a:rPr lang="en-US" b="0" i="0">
              <a:solidFill>
                <a:schemeClr val="bg1"/>
              </a:solidFill>
              <a:effectLst/>
              <a:latin typeface="Google Sans"/>
            </a:rPr>
            <a:t>Personal details (name, address, etc.). </a:t>
          </a:r>
        </a:p>
      </dgm:t>
    </dgm:pt>
    <dgm:pt modelId="{9CC1402D-3BF4-491F-8A9E-C53A23B57627}" type="parTrans" cxnId="{43ECD682-B787-4DE7-8C2B-357E5A0835A5}">
      <dgm:prSet/>
      <dgm:spPr/>
      <dgm:t>
        <a:bodyPr/>
        <a:lstStyle/>
        <a:p>
          <a:endParaRPr lang="en-GB"/>
        </a:p>
      </dgm:t>
    </dgm:pt>
    <dgm:pt modelId="{2D2D8B3B-897F-4052-9D19-D4142785B11F}" type="sibTrans" cxnId="{43ECD682-B787-4DE7-8C2B-357E5A0835A5}">
      <dgm:prSet/>
      <dgm:spPr/>
      <dgm:t>
        <a:bodyPr/>
        <a:lstStyle/>
        <a:p>
          <a:endParaRPr lang="en-GB"/>
        </a:p>
      </dgm:t>
    </dgm:pt>
    <dgm:pt modelId="{A13E6B88-7C73-43FB-9877-E7881871582D}">
      <dgm:prSet/>
      <dgm:spPr/>
      <dgm:t>
        <a:bodyPr/>
        <a:lstStyle/>
        <a:p>
          <a:pPr>
            <a:lnSpc>
              <a:spcPct val="100000"/>
            </a:lnSpc>
          </a:pPr>
          <a:r>
            <a:rPr lang="en-US" b="0" i="0" dirty="0">
              <a:solidFill>
                <a:schemeClr val="bg1"/>
              </a:solidFill>
              <a:effectLst/>
              <a:latin typeface="Google Sans"/>
            </a:rPr>
            <a:t>Terms and conditions of employment. </a:t>
          </a:r>
        </a:p>
      </dgm:t>
    </dgm:pt>
    <dgm:pt modelId="{942D2E25-BFDA-4CE9-86CC-28EFB345447D}" type="parTrans" cxnId="{EAD8585D-A169-4B7F-90D6-EC1EF91D95AA}">
      <dgm:prSet/>
      <dgm:spPr/>
      <dgm:t>
        <a:bodyPr/>
        <a:lstStyle/>
        <a:p>
          <a:endParaRPr lang="en-GB"/>
        </a:p>
      </dgm:t>
    </dgm:pt>
    <dgm:pt modelId="{0F5DE305-567F-41AD-BF7B-236940C658F0}" type="sibTrans" cxnId="{EAD8585D-A169-4B7F-90D6-EC1EF91D95AA}">
      <dgm:prSet/>
      <dgm:spPr/>
      <dgm:t>
        <a:bodyPr/>
        <a:lstStyle/>
        <a:p>
          <a:endParaRPr lang="en-GB"/>
        </a:p>
      </dgm:t>
    </dgm:pt>
    <dgm:pt modelId="{BDE18BE7-E870-429A-96F1-EA7F3BA850EC}" type="pres">
      <dgm:prSet presAssocID="{70633609-3DA4-42DC-B815-73E8501D378D}" presName="root" presStyleCnt="0">
        <dgm:presLayoutVars>
          <dgm:dir/>
          <dgm:resizeHandles val="exact"/>
        </dgm:presLayoutVars>
      </dgm:prSet>
      <dgm:spPr/>
    </dgm:pt>
    <dgm:pt modelId="{A913C483-A1F0-4477-996A-07E5BF5F7A10}" type="pres">
      <dgm:prSet presAssocID="{8B0C6108-06D2-48EF-A865-ACFDA0B6F72F}" presName="compNode" presStyleCnt="0"/>
      <dgm:spPr/>
    </dgm:pt>
    <dgm:pt modelId="{269B6942-E223-4763-BE4B-EF6DAC2C934F}" type="pres">
      <dgm:prSet presAssocID="{8B0C6108-06D2-48EF-A865-ACFDA0B6F72F}" presName="bgRect" presStyleLbl="bgShp" presStyleIdx="0" presStyleCnt="8"/>
      <dgm:spPr/>
    </dgm:pt>
    <dgm:pt modelId="{AA6815AA-33EC-41B9-9260-D12DD79A8F98}" type="pres">
      <dgm:prSet presAssocID="{8B0C6108-06D2-48EF-A865-ACFDA0B6F72F}"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estive Lantern"/>
        </a:ext>
      </dgm:extLst>
    </dgm:pt>
    <dgm:pt modelId="{C5BE6E90-EB3E-4F11-9D10-6FFC687BD57B}" type="pres">
      <dgm:prSet presAssocID="{8B0C6108-06D2-48EF-A865-ACFDA0B6F72F}" presName="spaceRect" presStyleCnt="0"/>
      <dgm:spPr/>
    </dgm:pt>
    <dgm:pt modelId="{C4E4A445-CD64-46EF-8A0A-EEE7B76FAEC8}" type="pres">
      <dgm:prSet presAssocID="{8B0C6108-06D2-48EF-A865-ACFDA0B6F72F}" presName="parTx" presStyleLbl="revTx" presStyleIdx="0" presStyleCnt="8">
        <dgm:presLayoutVars>
          <dgm:chMax val="0"/>
          <dgm:chPref val="0"/>
        </dgm:presLayoutVars>
      </dgm:prSet>
      <dgm:spPr/>
    </dgm:pt>
    <dgm:pt modelId="{BD2678F6-36CC-45B4-A4D5-415AF7FA9F4E}" type="pres">
      <dgm:prSet presAssocID="{C434C544-1CA1-4172-8D56-4A4791157B50}" presName="sibTrans" presStyleCnt="0"/>
      <dgm:spPr/>
    </dgm:pt>
    <dgm:pt modelId="{D142D36C-FA7C-4A64-84B9-269337000EBC}" type="pres">
      <dgm:prSet presAssocID="{4E550F90-5EBA-443D-B87B-9751A2399854}" presName="compNode" presStyleCnt="0"/>
      <dgm:spPr/>
    </dgm:pt>
    <dgm:pt modelId="{4070FBFB-112B-44FA-B293-5C4373090661}" type="pres">
      <dgm:prSet presAssocID="{4E550F90-5EBA-443D-B87B-9751A2399854}" presName="bgRect" presStyleLbl="bgShp" presStyleIdx="1" presStyleCnt="8"/>
      <dgm:spPr/>
    </dgm:pt>
    <dgm:pt modelId="{CFAB0D1E-7C76-454A-9C6B-9EBBB3550D0A}" type="pres">
      <dgm:prSet presAssocID="{4E550F90-5EBA-443D-B87B-9751A2399854}"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ock"/>
        </a:ext>
      </dgm:extLst>
    </dgm:pt>
    <dgm:pt modelId="{5B2B2298-AE7D-4662-B7E8-414D1BEA0D57}" type="pres">
      <dgm:prSet presAssocID="{4E550F90-5EBA-443D-B87B-9751A2399854}" presName="spaceRect" presStyleCnt="0"/>
      <dgm:spPr/>
    </dgm:pt>
    <dgm:pt modelId="{571C1E3F-7795-4AEC-9228-68FC360A13D9}" type="pres">
      <dgm:prSet presAssocID="{4E550F90-5EBA-443D-B87B-9751A2399854}" presName="parTx" presStyleLbl="revTx" presStyleIdx="1" presStyleCnt="8">
        <dgm:presLayoutVars>
          <dgm:chMax val="0"/>
          <dgm:chPref val="0"/>
        </dgm:presLayoutVars>
      </dgm:prSet>
      <dgm:spPr/>
    </dgm:pt>
    <dgm:pt modelId="{1326C95D-259D-40E2-8F80-5A5F86607F50}" type="pres">
      <dgm:prSet presAssocID="{105B29D2-A209-4575-B1C9-FDDE417A0C6E}" presName="sibTrans" presStyleCnt="0"/>
      <dgm:spPr/>
    </dgm:pt>
    <dgm:pt modelId="{89A3EB68-0A3F-4D6C-BE96-0D3AEEB1363D}" type="pres">
      <dgm:prSet presAssocID="{1397621E-2C2A-4882-8FEE-36092CBFD973}" presName="compNode" presStyleCnt="0"/>
      <dgm:spPr/>
    </dgm:pt>
    <dgm:pt modelId="{7243A79E-3CC1-4B67-8249-1B0EA6930B3E}" type="pres">
      <dgm:prSet presAssocID="{1397621E-2C2A-4882-8FEE-36092CBFD973}" presName="bgRect" presStyleLbl="bgShp" presStyleIdx="2" presStyleCnt="8"/>
      <dgm:spPr/>
    </dgm:pt>
    <dgm:pt modelId="{99E3775D-4D7C-4358-970A-2D4B82ED80FA}" type="pres">
      <dgm:prSet presAssocID="{1397621E-2C2A-4882-8FEE-36092CBFD973}"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
        </a:ext>
      </dgm:extLst>
    </dgm:pt>
    <dgm:pt modelId="{B80B188B-82FA-4589-ACA7-762727401503}" type="pres">
      <dgm:prSet presAssocID="{1397621E-2C2A-4882-8FEE-36092CBFD973}" presName="spaceRect" presStyleCnt="0"/>
      <dgm:spPr/>
    </dgm:pt>
    <dgm:pt modelId="{0FEFF81A-DDAE-427A-AF67-8B56876A19E5}" type="pres">
      <dgm:prSet presAssocID="{1397621E-2C2A-4882-8FEE-36092CBFD973}" presName="parTx" presStyleLbl="revTx" presStyleIdx="2" presStyleCnt="8">
        <dgm:presLayoutVars>
          <dgm:chMax val="0"/>
          <dgm:chPref val="0"/>
        </dgm:presLayoutVars>
      </dgm:prSet>
      <dgm:spPr/>
    </dgm:pt>
    <dgm:pt modelId="{A505BBC5-11A2-44C5-AFD2-CDEEFA34FD4B}" type="pres">
      <dgm:prSet presAssocID="{44AF4499-9A55-4BBC-BA30-37E3E934D140}" presName="sibTrans" presStyleCnt="0"/>
      <dgm:spPr/>
    </dgm:pt>
    <dgm:pt modelId="{3B5B7B9D-013C-4DF1-990C-6BAF4F53A1B1}" type="pres">
      <dgm:prSet presAssocID="{0A5BA257-2EE5-4C98-A78F-BBC981E96519}" presName="compNode" presStyleCnt="0"/>
      <dgm:spPr/>
    </dgm:pt>
    <dgm:pt modelId="{848DAD85-5B14-44CE-851A-F4472A69CAC8}" type="pres">
      <dgm:prSet presAssocID="{0A5BA257-2EE5-4C98-A78F-BBC981E96519}" presName="bgRect" presStyleLbl="bgShp" presStyleIdx="3" presStyleCnt="8"/>
      <dgm:spPr/>
    </dgm:pt>
    <dgm:pt modelId="{5506D13A-3E12-4128-8252-BB0B35B91EB2}" type="pres">
      <dgm:prSet presAssocID="{0A5BA257-2EE5-4C98-A78F-BBC981E96519}"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Open Folder"/>
        </a:ext>
      </dgm:extLst>
    </dgm:pt>
    <dgm:pt modelId="{8445FB5A-F5C2-43ED-8AFD-5B116A26F2E0}" type="pres">
      <dgm:prSet presAssocID="{0A5BA257-2EE5-4C98-A78F-BBC981E96519}" presName="spaceRect" presStyleCnt="0"/>
      <dgm:spPr/>
    </dgm:pt>
    <dgm:pt modelId="{35E80360-3AD6-40E8-89D4-5C353E3A31B9}" type="pres">
      <dgm:prSet presAssocID="{0A5BA257-2EE5-4C98-A78F-BBC981E96519}" presName="parTx" presStyleLbl="revTx" presStyleIdx="3" presStyleCnt="8">
        <dgm:presLayoutVars>
          <dgm:chMax val="0"/>
          <dgm:chPref val="0"/>
        </dgm:presLayoutVars>
      </dgm:prSet>
      <dgm:spPr/>
    </dgm:pt>
    <dgm:pt modelId="{30CB0E2E-490F-4926-AEF4-CC6B28D5432D}" type="pres">
      <dgm:prSet presAssocID="{1BBF52EB-0916-4555-A48A-28745D953F67}" presName="sibTrans" presStyleCnt="0"/>
      <dgm:spPr/>
    </dgm:pt>
    <dgm:pt modelId="{E1CF40D7-B035-4CEA-A4AE-8DF761590529}" type="pres">
      <dgm:prSet presAssocID="{CAECBE00-BD34-4BE0-AB8E-779E653EA59B}" presName="compNode" presStyleCnt="0"/>
      <dgm:spPr/>
    </dgm:pt>
    <dgm:pt modelId="{DC7A3EC4-620E-41A5-9676-9B8CAFCC90DE}" type="pres">
      <dgm:prSet presAssocID="{CAECBE00-BD34-4BE0-AB8E-779E653EA59B}" presName="bgRect" presStyleLbl="bgShp" presStyleIdx="4" presStyleCnt="8"/>
      <dgm:spPr/>
    </dgm:pt>
    <dgm:pt modelId="{0C0D5E6C-9DBD-4CCB-AB8C-978800B07FB1}" type="pres">
      <dgm:prSet presAssocID="{CAECBE00-BD34-4BE0-AB8E-779E653EA59B}"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Document"/>
        </a:ext>
      </dgm:extLst>
    </dgm:pt>
    <dgm:pt modelId="{7B2D24AB-ABE2-4677-BFDA-E3F360885106}" type="pres">
      <dgm:prSet presAssocID="{CAECBE00-BD34-4BE0-AB8E-779E653EA59B}" presName="spaceRect" presStyleCnt="0"/>
      <dgm:spPr/>
    </dgm:pt>
    <dgm:pt modelId="{1DC7ECBA-9C69-48D8-BCE9-452E9A247C16}" type="pres">
      <dgm:prSet presAssocID="{CAECBE00-BD34-4BE0-AB8E-779E653EA59B}" presName="parTx" presStyleLbl="revTx" presStyleIdx="4" presStyleCnt="8">
        <dgm:presLayoutVars>
          <dgm:chMax val="0"/>
          <dgm:chPref val="0"/>
        </dgm:presLayoutVars>
      </dgm:prSet>
      <dgm:spPr/>
    </dgm:pt>
    <dgm:pt modelId="{ED51E4A8-0F90-43AE-A041-E73708370CA4}" type="pres">
      <dgm:prSet presAssocID="{CFD268B0-F76A-4741-961A-C5775A790F18}" presName="sibTrans" presStyleCnt="0"/>
      <dgm:spPr/>
    </dgm:pt>
    <dgm:pt modelId="{3E1EA3DA-1B4E-46CD-8B1A-3DF41148DA61}" type="pres">
      <dgm:prSet presAssocID="{A13E6B88-7C73-43FB-9877-E7881871582D}" presName="compNode" presStyleCnt="0"/>
      <dgm:spPr/>
    </dgm:pt>
    <dgm:pt modelId="{A533B9CE-5F0F-427E-A4B3-685D60A8C4B9}" type="pres">
      <dgm:prSet presAssocID="{A13E6B88-7C73-43FB-9877-E7881871582D}" presName="bgRect" presStyleLbl="bgShp" presStyleIdx="5" presStyleCnt="8"/>
      <dgm:spPr/>
    </dgm:pt>
    <dgm:pt modelId="{BF169460-4AEC-40C0-AF94-55CC4DEA18F2}" type="pres">
      <dgm:prSet presAssocID="{A13E6B88-7C73-43FB-9877-E7881871582D}"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Office Worker"/>
        </a:ext>
      </dgm:extLst>
    </dgm:pt>
    <dgm:pt modelId="{455B5FEA-D02A-4C48-8023-D6212E54061D}" type="pres">
      <dgm:prSet presAssocID="{A13E6B88-7C73-43FB-9877-E7881871582D}" presName="spaceRect" presStyleCnt="0"/>
      <dgm:spPr/>
    </dgm:pt>
    <dgm:pt modelId="{A25642AC-6CC4-4C3F-BA21-BF0DD388441B}" type="pres">
      <dgm:prSet presAssocID="{A13E6B88-7C73-43FB-9877-E7881871582D}" presName="parTx" presStyleLbl="revTx" presStyleIdx="5" presStyleCnt="8">
        <dgm:presLayoutVars>
          <dgm:chMax val="0"/>
          <dgm:chPref val="0"/>
        </dgm:presLayoutVars>
      </dgm:prSet>
      <dgm:spPr/>
    </dgm:pt>
    <dgm:pt modelId="{104A0F52-5523-49BB-A87B-F73955F5884C}" type="pres">
      <dgm:prSet presAssocID="{0F5DE305-567F-41AD-BF7B-236940C658F0}" presName="sibTrans" presStyleCnt="0"/>
      <dgm:spPr/>
    </dgm:pt>
    <dgm:pt modelId="{6F3A0903-C936-4AA3-9526-5A0670F9E049}" type="pres">
      <dgm:prSet presAssocID="{477809C4-AEF8-4B75-BBA8-48637F8E6BFD}" presName="compNode" presStyleCnt="0"/>
      <dgm:spPr/>
    </dgm:pt>
    <dgm:pt modelId="{A5B31477-9204-4624-A3A9-4CC24ABA43D3}" type="pres">
      <dgm:prSet presAssocID="{477809C4-AEF8-4B75-BBA8-48637F8E6BFD}" presName="bgRect" presStyleLbl="bgShp" presStyleIdx="6" presStyleCnt="8"/>
      <dgm:spPr/>
    </dgm:pt>
    <dgm:pt modelId="{110C3E97-5034-4C1F-AF5D-ABB1DD16D35B}" type="pres">
      <dgm:prSet presAssocID="{477809C4-AEF8-4B75-BBA8-48637F8E6BFD}"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Exclamation Mark"/>
        </a:ext>
      </dgm:extLst>
    </dgm:pt>
    <dgm:pt modelId="{71E1626A-9F05-4F8C-9BDE-AEDBC8C3D4CD}" type="pres">
      <dgm:prSet presAssocID="{477809C4-AEF8-4B75-BBA8-48637F8E6BFD}" presName="spaceRect" presStyleCnt="0"/>
      <dgm:spPr/>
    </dgm:pt>
    <dgm:pt modelId="{F86C3559-1D8A-4811-B8E3-A7BAB2E93E70}" type="pres">
      <dgm:prSet presAssocID="{477809C4-AEF8-4B75-BBA8-48637F8E6BFD}" presName="parTx" presStyleLbl="revTx" presStyleIdx="6" presStyleCnt="8">
        <dgm:presLayoutVars>
          <dgm:chMax val="0"/>
          <dgm:chPref val="0"/>
        </dgm:presLayoutVars>
      </dgm:prSet>
      <dgm:spPr/>
    </dgm:pt>
    <dgm:pt modelId="{E5132A14-FCD3-4090-B632-9BCD90B96D4C}" type="pres">
      <dgm:prSet presAssocID="{2D2D8B3B-897F-4052-9D19-D4142785B11F}" presName="sibTrans" presStyleCnt="0"/>
      <dgm:spPr/>
    </dgm:pt>
    <dgm:pt modelId="{1B5C9ADA-88E2-4861-AC1B-FC795F3036BB}" type="pres">
      <dgm:prSet presAssocID="{232111B0-F783-47D6-8B09-1CAE99FB939E}" presName="compNode" presStyleCnt="0"/>
      <dgm:spPr/>
    </dgm:pt>
    <dgm:pt modelId="{2BB60FC8-EF2F-41C5-9E7A-48EBC615F474}" type="pres">
      <dgm:prSet presAssocID="{232111B0-F783-47D6-8B09-1CAE99FB939E}" presName="bgRect" presStyleLbl="bgShp" presStyleIdx="7" presStyleCnt="8"/>
      <dgm:spPr/>
    </dgm:pt>
    <dgm:pt modelId="{A7683232-18A1-4147-8300-866BB7FCD68C}" type="pres">
      <dgm:prSet presAssocID="{232111B0-F783-47D6-8B09-1CAE99FB939E}"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dgm:spPr>
      <dgm:extLst>
        <a:ext uri="{E40237B7-FDA0-4F09-8148-C483321AD2D9}">
          <dgm14:cNvPr xmlns:dgm14="http://schemas.microsoft.com/office/drawing/2010/diagram" id="0" name="" descr="Money"/>
        </a:ext>
      </dgm:extLst>
    </dgm:pt>
    <dgm:pt modelId="{617233FF-5805-43A9-8FDC-032FB9954C26}" type="pres">
      <dgm:prSet presAssocID="{232111B0-F783-47D6-8B09-1CAE99FB939E}" presName="spaceRect" presStyleCnt="0"/>
      <dgm:spPr/>
    </dgm:pt>
    <dgm:pt modelId="{8BEDBC31-5C22-44E0-8D77-3ED775F06A92}" type="pres">
      <dgm:prSet presAssocID="{232111B0-F783-47D6-8B09-1CAE99FB939E}" presName="parTx" presStyleLbl="revTx" presStyleIdx="7" presStyleCnt="8">
        <dgm:presLayoutVars>
          <dgm:chMax val="0"/>
          <dgm:chPref val="0"/>
        </dgm:presLayoutVars>
      </dgm:prSet>
      <dgm:spPr/>
    </dgm:pt>
  </dgm:ptLst>
  <dgm:cxnLst>
    <dgm:cxn modelId="{6B282207-C154-477E-BA94-52BA3BF7A554}" type="presOf" srcId="{70633609-3DA4-42DC-B815-73E8501D378D}" destId="{BDE18BE7-E870-429A-96F1-EA7F3BA850EC}" srcOrd="0" destOrd="0" presId="urn:microsoft.com/office/officeart/2018/2/layout/IconVerticalSolidList"/>
    <dgm:cxn modelId="{88DF0E30-D74E-4476-929A-4B0EF7D5B853}" srcId="{70633609-3DA4-42DC-B815-73E8501D378D}" destId="{232111B0-F783-47D6-8B09-1CAE99FB939E}" srcOrd="7" destOrd="0" parTransId="{0A1E215E-EBF7-4BFC-8C28-54B7E394050F}" sibTransId="{D580ABB5-E691-4EE6-A602-ABC8E57BAD3A}"/>
    <dgm:cxn modelId="{45754138-B5D8-497D-A3DC-CD2B65633F7F}" type="presOf" srcId="{232111B0-F783-47D6-8B09-1CAE99FB939E}" destId="{8BEDBC31-5C22-44E0-8D77-3ED775F06A92}" srcOrd="0" destOrd="0" presId="urn:microsoft.com/office/officeart/2018/2/layout/IconVerticalSolidList"/>
    <dgm:cxn modelId="{EAD8585D-A169-4B7F-90D6-EC1EF91D95AA}" srcId="{70633609-3DA4-42DC-B815-73E8501D378D}" destId="{A13E6B88-7C73-43FB-9877-E7881871582D}" srcOrd="5" destOrd="0" parTransId="{942D2E25-BFDA-4CE9-86CC-28EFB345447D}" sibTransId="{0F5DE305-567F-41AD-BF7B-236940C658F0}"/>
    <dgm:cxn modelId="{69913141-FCB4-471D-B756-9BAB99D00156}" srcId="{70633609-3DA4-42DC-B815-73E8501D378D}" destId="{CAECBE00-BD34-4BE0-AB8E-779E653EA59B}" srcOrd="4" destOrd="0" parTransId="{392E12B6-6361-428C-8446-15D65985C380}" sibTransId="{CFD268B0-F76A-4741-961A-C5775A790F18}"/>
    <dgm:cxn modelId="{FEB87962-6266-4A7C-8650-704DD382A3C4}" type="presOf" srcId="{A13E6B88-7C73-43FB-9877-E7881871582D}" destId="{A25642AC-6CC4-4C3F-BA21-BF0DD388441B}" srcOrd="0" destOrd="0" presId="urn:microsoft.com/office/officeart/2018/2/layout/IconVerticalSolidList"/>
    <dgm:cxn modelId="{F3EBA844-037C-4819-8399-D47820992CB7}" type="presOf" srcId="{1397621E-2C2A-4882-8FEE-36092CBFD973}" destId="{0FEFF81A-DDAE-427A-AF67-8B56876A19E5}" srcOrd="0" destOrd="0" presId="urn:microsoft.com/office/officeart/2018/2/layout/IconVerticalSolidList"/>
    <dgm:cxn modelId="{52A1D36F-316E-41E7-AD7D-7A1590A406B9}" srcId="{70633609-3DA4-42DC-B815-73E8501D378D}" destId="{1397621E-2C2A-4882-8FEE-36092CBFD973}" srcOrd="2" destOrd="0" parTransId="{2DE1C0EA-613C-4121-8DCF-0B41534966FD}" sibTransId="{44AF4499-9A55-4BBC-BA30-37E3E934D140}"/>
    <dgm:cxn modelId="{E5026F57-C81C-41A7-BAA4-9955C62F2D7F}" srcId="{70633609-3DA4-42DC-B815-73E8501D378D}" destId="{8B0C6108-06D2-48EF-A865-ACFDA0B6F72F}" srcOrd="0" destOrd="0" parTransId="{5E22FBEB-CECA-4AC3-9147-B52F723BA328}" sibTransId="{C434C544-1CA1-4172-8D56-4A4791157B50}"/>
    <dgm:cxn modelId="{43ECD682-B787-4DE7-8C2B-357E5A0835A5}" srcId="{70633609-3DA4-42DC-B815-73E8501D378D}" destId="{477809C4-AEF8-4B75-BBA8-48637F8E6BFD}" srcOrd="6" destOrd="0" parTransId="{9CC1402D-3BF4-491F-8A9E-C53A23B57627}" sibTransId="{2D2D8B3B-897F-4052-9D19-D4142785B11F}"/>
    <dgm:cxn modelId="{ECF97D9B-6EB8-473D-AAD0-0284417E8035}" srcId="{70633609-3DA4-42DC-B815-73E8501D378D}" destId="{4E550F90-5EBA-443D-B87B-9751A2399854}" srcOrd="1" destOrd="0" parTransId="{62032DEC-D4E8-4064-9876-4F19D7C70AE9}" sibTransId="{105B29D2-A209-4575-B1C9-FDDE417A0C6E}"/>
    <dgm:cxn modelId="{67B61B9C-EA75-4663-88BC-FF0D774EE0FF}" type="presOf" srcId="{0A5BA257-2EE5-4C98-A78F-BBC981E96519}" destId="{35E80360-3AD6-40E8-89D4-5C353E3A31B9}" srcOrd="0" destOrd="0" presId="urn:microsoft.com/office/officeart/2018/2/layout/IconVerticalSolidList"/>
    <dgm:cxn modelId="{6A84E1A0-C2A6-4314-8565-9E470C19A5AD}" srcId="{70633609-3DA4-42DC-B815-73E8501D378D}" destId="{0A5BA257-2EE5-4C98-A78F-BBC981E96519}" srcOrd="3" destOrd="0" parTransId="{4A079289-A3E8-44E5-84BB-E57B8EC1CBFB}" sibTransId="{1BBF52EB-0916-4555-A48A-28745D953F67}"/>
    <dgm:cxn modelId="{85B6BDC7-5453-40ED-A8C2-5042F1CEEA1E}" type="presOf" srcId="{8B0C6108-06D2-48EF-A865-ACFDA0B6F72F}" destId="{C4E4A445-CD64-46EF-8A0A-EEE7B76FAEC8}" srcOrd="0" destOrd="0" presId="urn:microsoft.com/office/officeart/2018/2/layout/IconVerticalSolidList"/>
    <dgm:cxn modelId="{62041BD4-45D7-45AB-A623-2EB8B8A747CD}" type="presOf" srcId="{4E550F90-5EBA-443D-B87B-9751A2399854}" destId="{571C1E3F-7795-4AEC-9228-68FC360A13D9}" srcOrd="0" destOrd="0" presId="urn:microsoft.com/office/officeart/2018/2/layout/IconVerticalSolidList"/>
    <dgm:cxn modelId="{E68C68EA-B26A-4D86-B5A0-6B75F646131B}" type="presOf" srcId="{477809C4-AEF8-4B75-BBA8-48637F8E6BFD}" destId="{F86C3559-1D8A-4811-B8E3-A7BAB2E93E70}" srcOrd="0" destOrd="0" presId="urn:microsoft.com/office/officeart/2018/2/layout/IconVerticalSolidList"/>
    <dgm:cxn modelId="{AB5B90EB-B96F-46EE-9248-E7EDE342B033}" type="presOf" srcId="{CAECBE00-BD34-4BE0-AB8E-779E653EA59B}" destId="{1DC7ECBA-9C69-48D8-BCE9-452E9A247C16}" srcOrd="0" destOrd="0" presId="urn:microsoft.com/office/officeart/2018/2/layout/IconVerticalSolidList"/>
    <dgm:cxn modelId="{EC5C01BF-BF4B-44C4-B48F-27237B169163}" type="presParOf" srcId="{BDE18BE7-E870-429A-96F1-EA7F3BA850EC}" destId="{A913C483-A1F0-4477-996A-07E5BF5F7A10}" srcOrd="0" destOrd="0" presId="urn:microsoft.com/office/officeart/2018/2/layout/IconVerticalSolidList"/>
    <dgm:cxn modelId="{17C7BDA7-745E-41B8-AC9C-552C440F8F54}" type="presParOf" srcId="{A913C483-A1F0-4477-996A-07E5BF5F7A10}" destId="{269B6942-E223-4763-BE4B-EF6DAC2C934F}" srcOrd="0" destOrd="0" presId="urn:microsoft.com/office/officeart/2018/2/layout/IconVerticalSolidList"/>
    <dgm:cxn modelId="{43BBB35E-15CE-4A33-87B7-8845BD694336}" type="presParOf" srcId="{A913C483-A1F0-4477-996A-07E5BF5F7A10}" destId="{AA6815AA-33EC-41B9-9260-D12DD79A8F98}" srcOrd="1" destOrd="0" presId="urn:microsoft.com/office/officeart/2018/2/layout/IconVerticalSolidList"/>
    <dgm:cxn modelId="{449FAF1F-051E-4CB4-90D4-BFE3F7E22421}" type="presParOf" srcId="{A913C483-A1F0-4477-996A-07E5BF5F7A10}" destId="{C5BE6E90-EB3E-4F11-9D10-6FFC687BD57B}" srcOrd="2" destOrd="0" presId="urn:microsoft.com/office/officeart/2018/2/layout/IconVerticalSolidList"/>
    <dgm:cxn modelId="{B22BD328-CE75-468E-A1BB-AF7BF1D8C684}" type="presParOf" srcId="{A913C483-A1F0-4477-996A-07E5BF5F7A10}" destId="{C4E4A445-CD64-46EF-8A0A-EEE7B76FAEC8}" srcOrd="3" destOrd="0" presId="urn:microsoft.com/office/officeart/2018/2/layout/IconVerticalSolidList"/>
    <dgm:cxn modelId="{393E0D3D-7B0A-4D9E-998D-43906CD8963F}" type="presParOf" srcId="{BDE18BE7-E870-429A-96F1-EA7F3BA850EC}" destId="{BD2678F6-36CC-45B4-A4D5-415AF7FA9F4E}" srcOrd="1" destOrd="0" presId="urn:microsoft.com/office/officeart/2018/2/layout/IconVerticalSolidList"/>
    <dgm:cxn modelId="{2D625ADA-F7D3-47D5-96C3-C817D47BBC0C}" type="presParOf" srcId="{BDE18BE7-E870-429A-96F1-EA7F3BA850EC}" destId="{D142D36C-FA7C-4A64-84B9-269337000EBC}" srcOrd="2" destOrd="0" presId="urn:microsoft.com/office/officeart/2018/2/layout/IconVerticalSolidList"/>
    <dgm:cxn modelId="{4F010D84-BB73-44AA-90F5-9C25E6A5AC0F}" type="presParOf" srcId="{D142D36C-FA7C-4A64-84B9-269337000EBC}" destId="{4070FBFB-112B-44FA-B293-5C4373090661}" srcOrd="0" destOrd="0" presId="urn:microsoft.com/office/officeart/2018/2/layout/IconVerticalSolidList"/>
    <dgm:cxn modelId="{77894619-D3FE-40AF-9F3D-5A859BC3E38D}" type="presParOf" srcId="{D142D36C-FA7C-4A64-84B9-269337000EBC}" destId="{CFAB0D1E-7C76-454A-9C6B-9EBBB3550D0A}" srcOrd="1" destOrd="0" presId="urn:microsoft.com/office/officeart/2018/2/layout/IconVerticalSolidList"/>
    <dgm:cxn modelId="{B202A7C6-78D2-4CE1-AD2E-24074529B885}" type="presParOf" srcId="{D142D36C-FA7C-4A64-84B9-269337000EBC}" destId="{5B2B2298-AE7D-4662-B7E8-414D1BEA0D57}" srcOrd="2" destOrd="0" presId="urn:microsoft.com/office/officeart/2018/2/layout/IconVerticalSolidList"/>
    <dgm:cxn modelId="{DDC7DFA2-B33F-4260-9ED5-F58242307D95}" type="presParOf" srcId="{D142D36C-FA7C-4A64-84B9-269337000EBC}" destId="{571C1E3F-7795-4AEC-9228-68FC360A13D9}" srcOrd="3" destOrd="0" presId="urn:microsoft.com/office/officeart/2018/2/layout/IconVerticalSolidList"/>
    <dgm:cxn modelId="{4BF2D2EC-F8A3-4E81-8969-701EAB51A387}" type="presParOf" srcId="{BDE18BE7-E870-429A-96F1-EA7F3BA850EC}" destId="{1326C95D-259D-40E2-8F80-5A5F86607F50}" srcOrd="3" destOrd="0" presId="urn:microsoft.com/office/officeart/2018/2/layout/IconVerticalSolidList"/>
    <dgm:cxn modelId="{A21FEF8D-89D2-4DC0-B75B-02B4EA2FD5C4}" type="presParOf" srcId="{BDE18BE7-E870-429A-96F1-EA7F3BA850EC}" destId="{89A3EB68-0A3F-4D6C-BE96-0D3AEEB1363D}" srcOrd="4" destOrd="0" presId="urn:microsoft.com/office/officeart/2018/2/layout/IconVerticalSolidList"/>
    <dgm:cxn modelId="{51FE53EB-4DD8-4054-B558-EA415C212FCC}" type="presParOf" srcId="{89A3EB68-0A3F-4D6C-BE96-0D3AEEB1363D}" destId="{7243A79E-3CC1-4B67-8249-1B0EA6930B3E}" srcOrd="0" destOrd="0" presId="urn:microsoft.com/office/officeart/2018/2/layout/IconVerticalSolidList"/>
    <dgm:cxn modelId="{688050EB-FC65-4E21-BC2E-A39DC25B0F34}" type="presParOf" srcId="{89A3EB68-0A3F-4D6C-BE96-0D3AEEB1363D}" destId="{99E3775D-4D7C-4358-970A-2D4B82ED80FA}" srcOrd="1" destOrd="0" presId="urn:microsoft.com/office/officeart/2018/2/layout/IconVerticalSolidList"/>
    <dgm:cxn modelId="{CD8F6AC5-EA0B-4812-A4C1-28F72F0EBB07}" type="presParOf" srcId="{89A3EB68-0A3F-4D6C-BE96-0D3AEEB1363D}" destId="{B80B188B-82FA-4589-ACA7-762727401503}" srcOrd="2" destOrd="0" presId="urn:microsoft.com/office/officeart/2018/2/layout/IconVerticalSolidList"/>
    <dgm:cxn modelId="{DDDE1CCC-32F5-4E58-889C-60924CE300A5}" type="presParOf" srcId="{89A3EB68-0A3F-4D6C-BE96-0D3AEEB1363D}" destId="{0FEFF81A-DDAE-427A-AF67-8B56876A19E5}" srcOrd="3" destOrd="0" presId="urn:microsoft.com/office/officeart/2018/2/layout/IconVerticalSolidList"/>
    <dgm:cxn modelId="{797BE337-F850-4861-A407-EC337F6F282A}" type="presParOf" srcId="{BDE18BE7-E870-429A-96F1-EA7F3BA850EC}" destId="{A505BBC5-11A2-44C5-AFD2-CDEEFA34FD4B}" srcOrd="5" destOrd="0" presId="urn:microsoft.com/office/officeart/2018/2/layout/IconVerticalSolidList"/>
    <dgm:cxn modelId="{5C860513-6D57-4577-862D-C5B191B01708}" type="presParOf" srcId="{BDE18BE7-E870-429A-96F1-EA7F3BA850EC}" destId="{3B5B7B9D-013C-4DF1-990C-6BAF4F53A1B1}" srcOrd="6" destOrd="0" presId="urn:microsoft.com/office/officeart/2018/2/layout/IconVerticalSolidList"/>
    <dgm:cxn modelId="{23E475FC-C88B-418D-943F-BE764639C75A}" type="presParOf" srcId="{3B5B7B9D-013C-4DF1-990C-6BAF4F53A1B1}" destId="{848DAD85-5B14-44CE-851A-F4472A69CAC8}" srcOrd="0" destOrd="0" presId="urn:microsoft.com/office/officeart/2018/2/layout/IconVerticalSolidList"/>
    <dgm:cxn modelId="{29608D0A-F8C3-481D-AEB8-E5B8A722654B}" type="presParOf" srcId="{3B5B7B9D-013C-4DF1-990C-6BAF4F53A1B1}" destId="{5506D13A-3E12-4128-8252-BB0B35B91EB2}" srcOrd="1" destOrd="0" presId="urn:microsoft.com/office/officeart/2018/2/layout/IconVerticalSolidList"/>
    <dgm:cxn modelId="{ECE28030-9EF9-49C9-A829-A673F2CC4BE0}" type="presParOf" srcId="{3B5B7B9D-013C-4DF1-990C-6BAF4F53A1B1}" destId="{8445FB5A-F5C2-43ED-8AFD-5B116A26F2E0}" srcOrd="2" destOrd="0" presId="urn:microsoft.com/office/officeart/2018/2/layout/IconVerticalSolidList"/>
    <dgm:cxn modelId="{5D81EFF5-F73D-4A3F-9912-E11A0B1DDCFC}" type="presParOf" srcId="{3B5B7B9D-013C-4DF1-990C-6BAF4F53A1B1}" destId="{35E80360-3AD6-40E8-89D4-5C353E3A31B9}" srcOrd="3" destOrd="0" presId="urn:microsoft.com/office/officeart/2018/2/layout/IconVerticalSolidList"/>
    <dgm:cxn modelId="{04416C66-50B4-4A54-8F13-67D41CECDEF5}" type="presParOf" srcId="{BDE18BE7-E870-429A-96F1-EA7F3BA850EC}" destId="{30CB0E2E-490F-4926-AEF4-CC6B28D5432D}" srcOrd="7" destOrd="0" presId="urn:microsoft.com/office/officeart/2018/2/layout/IconVerticalSolidList"/>
    <dgm:cxn modelId="{1DBECB2D-5E1F-4792-B4C5-B3251FFFDB7C}" type="presParOf" srcId="{BDE18BE7-E870-429A-96F1-EA7F3BA850EC}" destId="{E1CF40D7-B035-4CEA-A4AE-8DF761590529}" srcOrd="8" destOrd="0" presId="urn:microsoft.com/office/officeart/2018/2/layout/IconVerticalSolidList"/>
    <dgm:cxn modelId="{FD30DA2C-BE3F-4588-B113-9AB0FEA34213}" type="presParOf" srcId="{E1CF40D7-B035-4CEA-A4AE-8DF761590529}" destId="{DC7A3EC4-620E-41A5-9676-9B8CAFCC90DE}" srcOrd="0" destOrd="0" presId="urn:microsoft.com/office/officeart/2018/2/layout/IconVerticalSolidList"/>
    <dgm:cxn modelId="{606EA8B5-8D54-42AE-B41F-74570B7F63AD}" type="presParOf" srcId="{E1CF40D7-B035-4CEA-A4AE-8DF761590529}" destId="{0C0D5E6C-9DBD-4CCB-AB8C-978800B07FB1}" srcOrd="1" destOrd="0" presId="urn:microsoft.com/office/officeart/2018/2/layout/IconVerticalSolidList"/>
    <dgm:cxn modelId="{3592A618-2F50-43D9-BF7B-68464A0E101D}" type="presParOf" srcId="{E1CF40D7-B035-4CEA-A4AE-8DF761590529}" destId="{7B2D24AB-ABE2-4677-BFDA-E3F360885106}" srcOrd="2" destOrd="0" presId="urn:microsoft.com/office/officeart/2018/2/layout/IconVerticalSolidList"/>
    <dgm:cxn modelId="{32C50FFA-0266-49C1-80BF-AF51897FE3C4}" type="presParOf" srcId="{E1CF40D7-B035-4CEA-A4AE-8DF761590529}" destId="{1DC7ECBA-9C69-48D8-BCE9-452E9A247C16}" srcOrd="3" destOrd="0" presId="urn:microsoft.com/office/officeart/2018/2/layout/IconVerticalSolidList"/>
    <dgm:cxn modelId="{F6A80000-CF2A-49F1-AF0A-97B0E768F075}" type="presParOf" srcId="{BDE18BE7-E870-429A-96F1-EA7F3BA850EC}" destId="{ED51E4A8-0F90-43AE-A041-E73708370CA4}" srcOrd="9" destOrd="0" presId="urn:microsoft.com/office/officeart/2018/2/layout/IconVerticalSolidList"/>
    <dgm:cxn modelId="{6275BAB0-C059-4DF4-A4A0-69FB6F402CB9}" type="presParOf" srcId="{BDE18BE7-E870-429A-96F1-EA7F3BA850EC}" destId="{3E1EA3DA-1B4E-46CD-8B1A-3DF41148DA61}" srcOrd="10" destOrd="0" presId="urn:microsoft.com/office/officeart/2018/2/layout/IconVerticalSolidList"/>
    <dgm:cxn modelId="{43C0E1E3-1FDE-4C3E-BC3A-41E14A0423DA}" type="presParOf" srcId="{3E1EA3DA-1B4E-46CD-8B1A-3DF41148DA61}" destId="{A533B9CE-5F0F-427E-A4B3-685D60A8C4B9}" srcOrd="0" destOrd="0" presId="urn:microsoft.com/office/officeart/2018/2/layout/IconVerticalSolidList"/>
    <dgm:cxn modelId="{975D5DE8-EFF6-41F4-89B4-72DFDC2E0B1C}" type="presParOf" srcId="{3E1EA3DA-1B4E-46CD-8B1A-3DF41148DA61}" destId="{BF169460-4AEC-40C0-AF94-55CC4DEA18F2}" srcOrd="1" destOrd="0" presId="urn:microsoft.com/office/officeart/2018/2/layout/IconVerticalSolidList"/>
    <dgm:cxn modelId="{44917CC9-011F-4867-861C-9055FE720A47}" type="presParOf" srcId="{3E1EA3DA-1B4E-46CD-8B1A-3DF41148DA61}" destId="{455B5FEA-D02A-4C48-8023-D6212E54061D}" srcOrd="2" destOrd="0" presId="urn:microsoft.com/office/officeart/2018/2/layout/IconVerticalSolidList"/>
    <dgm:cxn modelId="{1B771A86-F7F7-4114-98F1-71112A00EB9C}" type="presParOf" srcId="{3E1EA3DA-1B4E-46CD-8B1A-3DF41148DA61}" destId="{A25642AC-6CC4-4C3F-BA21-BF0DD388441B}" srcOrd="3" destOrd="0" presId="urn:microsoft.com/office/officeart/2018/2/layout/IconVerticalSolidList"/>
    <dgm:cxn modelId="{380B8F34-75E9-42BD-AF27-7C3D568C3D5E}" type="presParOf" srcId="{BDE18BE7-E870-429A-96F1-EA7F3BA850EC}" destId="{104A0F52-5523-49BB-A87B-F73955F5884C}" srcOrd="11" destOrd="0" presId="urn:microsoft.com/office/officeart/2018/2/layout/IconVerticalSolidList"/>
    <dgm:cxn modelId="{153C912B-5447-48E3-9825-C383E7098D96}" type="presParOf" srcId="{BDE18BE7-E870-429A-96F1-EA7F3BA850EC}" destId="{6F3A0903-C936-4AA3-9526-5A0670F9E049}" srcOrd="12" destOrd="0" presId="urn:microsoft.com/office/officeart/2018/2/layout/IconVerticalSolidList"/>
    <dgm:cxn modelId="{F3704B80-D780-4625-8C5E-F73629ED42A2}" type="presParOf" srcId="{6F3A0903-C936-4AA3-9526-5A0670F9E049}" destId="{A5B31477-9204-4624-A3A9-4CC24ABA43D3}" srcOrd="0" destOrd="0" presId="urn:microsoft.com/office/officeart/2018/2/layout/IconVerticalSolidList"/>
    <dgm:cxn modelId="{6AE1B428-C7CD-41B8-8B9F-F2635BC41178}" type="presParOf" srcId="{6F3A0903-C936-4AA3-9526-5A0670F9E049}" destId="{110C3E97-5034-4C1F-AF5D-ABB1DD16D35B}" srcOrd="1" destOrd="0" presId="urn:microsoft.com/office/officeart/2018/2/layout/IconVerticalSolidList"/>
    <dgm:cxn modelId="{6F2889CB-EC80-4A41-A0D9-05B5986F9884}" type="presParOf" srcId="{6F3A0903-C936-4AA3-9526-5A0670F9E049}" destId="{71E1626A-9F05-4F8C-9BDE-AEDBC8C3D4CD}" srcOrd="2" destOrd="0" presId="urn:microsoft.com/office/officeart/2018/2/layout/IconVerticalSolidList"/>
    <dgm:cxn modelId="{2CC6BEB2-4A9B-44AA-B46B-5FC5132888F3}" type="presParOf" srcId="{6F3A0903-C936-4AA3-9526-5A0670F9E049}" destId="{F86C3559-1D8A-4811-B8E3-A7BAB2E93E70}" srcOrd="3" destOrd="0" presId="urn:microsoft.com/office/officeart/2018/2/layout/IconVerticalSolidList"/>
    <dgm:cxn modelId="{A8FC8BEE-D2A1-477A-9C58-078B9815A7ED}" type="presParOf" srcId="{BDE18BE7-E870-429A-96F1-EA7F3BA850EC}" destId="{E5132A14-FCD3-4090-B632-9BCD90B96D4C}" srcOrd="13" destOrd="0" presId="urn:microsoft.com/office/officeart/2018/2/layout/IconVerticalSolidList"/>
    <dgm:cxn modelId="{51C74BFB-CF48-4588-854A-F92DF778E8F3}" type="presParOf" srcId="{BDE18BE7-E870-429A-96F1-EA7F3BA850EC}" destId="{1B5C9ADA-88E2-4861-AC1B-FC795F3036BB}" srcOrd="14" destOrd="0" presId="urn:microsoft.com/office/officeart/2018/2/layout/IconVerticalSolidList"/>
    <dgm:cxn modelId="{9FFA4286-5AD1-4265-AE44-DBD085D37691}" type="presParOf" srcId="{1B5C9ADA-88E2-4861-AC1B-FC795F3036BB}" destId="{2BB60FC8-EF2F-41C5-9E7A-48EBC615F474}" srcOrd="0" destOrd="0" presId="urn:microsoft.com/office/officeart/2018/2/layout/IconVerticalSolidList"/>
    <dgm:cxn modelId="{930BF8AB-8E48-4CE7-9920-9FE73036C775}" type="presParOf" srcId="{1B5C9ADA-88E2-4861-AC1B-FC795F3036BB}" destId="{A7683232-18A1-4147-8300-866BB7FCD68C}" srcOrd="1" destOrd="0" presId="urn:microsoft.com/office/officeart/2018/2/layout/IconVerticalSolidList"/>
    <dgm:cxn modelId="{F5432D85-8A7E-43DB-805C-27860237B44C}" type="presParOf" srcId="{1B5C9ADA-88E2-4861-AC1B-FC795F3036BB}" destId="{617233FF-5805-43A9-8FDC-032FB9954C26}" srcOrd="2" destOrd="0" presId="urn:microsoft.com/office/officeart/2018/2/layout/IconVerticalSolidList"/>
    <dgm:cxn modelId="{7FE65B48-C661-4C4B-BA4F-997134CF69CD}" type="presParOf" srcId="{1B5C9ADA-88E2-4861-AC1B-FC795F3036BB}" destId="{8BEDBC31-5C22-44E0-8D77-3ED775F06A92}"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B6942-E223-4763-BE4B-EF6DAC2C934F}">
      <dsp:nvSpPr>
        <dsp:cNvPr id="0" name=""/>
        <dsp:cNvSpPr/>
      </dsp:nvSpPr>
      <dsp:spPr>
        <a:xfrm>
          <a:off x="0" y="495"/>
          <a:ext cx="6475002" cy="4160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6815AA-33EC-41B9-9260-D12DD79A8F98}">
      <dsp:nvSpPr>
        <dsp:cNvPr id="0" name=""/>
        <dsp:cNvSpPr/>
      </dsp:nvSpPr>
      <dsp:spPr>
        <a:xfrm>
          <a:off x="125851" y="94103"/>
          <a:ext cx="228820" cy="2288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E4A445-CD64-46EF-8A0A-EEE7B76FAEC8}">
      <dsp:nvSpPr>
        <dsp:cNvPr id="0" name=""/>
        <dsp:cNvSpPr/>
      </dsp:nvSpPr>
      <dsp:spPr>
        <a:xfrm>
          <a:off x="480523" y="495"/>
          <a:ext cx="5994478" cy="416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031" tIns="44031" rIns="44031" bIns="44031" numCol="1" spcCol="1270" anchor="ctr" anchorCtr="0">
          <a:noAutofit/>
        </a:bodyPr>
        <a:lstStyle/>
        <a:p>
          <a:pPr marL="0" lvl="0" indent="0" algn="l" defTabSz="711200">
            <a:lnSpc>
              <a:spcPct val="100000"/>
            </a:lnSpc>
            <a:spcBef>
              <a:spcPct val="0"/>
            </a:spcBef>
            <a:spcAft>
              <a:spcPct val="35000"/>
            </a:spcAft>
            <a:buNone/>
          </a:pPr>
          <a:r>
            <a:rPr lang="en-US" sz="1600" b="0" i="0" kern="1200" dirty="0">
              <a:solidFill>
                <a:schemeClr val="bg1"/>
              </a:solidFill>
              <a:effectLst/>
              <a:latin typeface="Google Sans"/>
            </a:rPr>
            <a:t>Holidays, sick leave, and other types of leave. </a:t>
          </a:r>
          <a:endParaRPr lang="en-GB" sz="1600" kern="1200" dirty="0">
            <a:solidFill>
              <a:schemeClr val="bg1"/>
            </a:solidFill>
          </a:endParaRPr>
        </a:p>
      </dsp:txBody>
      <dsp:txXfrm>
        <a:off x="480523" y="495"/>
        <a:ext cx="5994478" cy="416037"/>
      </dsp:txXfrm>
    </dsp:sp>
    <dsp:sp modelId="{4070FBFB-112B-44FA-B293-5C4373090661}">
      <dsp:nvSpPr>
        <dsp:cNvPr id="0" name=""/>
        <dsp:cNvSpPr/>
      </dsp:nvSpPr>
      <dsp:spPr>
        <a:xfrm>
          <a:off x="0" y="520542"/>
          <a:ext cx="6475002" cy="4160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AB0D1E-7C76-454A-9C6B-9EBBB3550D0A}">
      <dsp:nvSpPr>
        <dsp:cNvPr id="0" name=""/>
        <dsp:cNvSpPr/>
      </dsp:nvSpPr>
      <dsp:spPr>
        <a:xfrm>
          <a:off x="125851" y="614150"/>
          <a:ext cx="228820" cy="2288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1C1E3F-7795-4AEC-9228-68FC360A13D9}">
      <dsp:nvSpPr>
        <dsp:cNvPr id="0" name=""/>
        <dsp:cNvSpPr/>
      </dsp:nvSpPr>
      <dsp:spPr>
        <a:xfrm>
          <a:off x="480523" y="520542"/>
          <a:ext cx="5994478" cy="416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031" tIns="44031" rIns="44031" bIns="44031" numCol="1" spcCol="1270" anchor="ctr" anchorCtr="0">
          <a:noAutofit/>
        </a:bodyPr>
        <a:lstStyle/>
        <a:p>
          <a:pPr marL="0" lvl="0" indent="0" algn="l" defTabSz="711200">
            <a:lnSpc>
              <a:spcPct val="100000"/>
            </a:lnSpc>
            <a:spcBef>
              <a:spcPct val="0"/>
            </a:spcBef>
            <a:spcAft>
              <a:spcPct val="35000"/>
            </a:spcAft>
            <a:buNone/>
          </a:pPr>
          <a:r>
            <a:rPr lang="en-US" sz="1600" b="0" i="0" kern="1200">
              <a:solidFill>
                <a:schemeClr val="bg1"/>
              </a:solidFill>
              <a:effectLst/>
              <a:latin typeface="Google Sans"/>
            </a:rPr>
            <a:t>Working time limits. </a:t>
          </a:r>
          <a:endParaRPr lang="en-GB" sz="1600" kern="1200">
            <a:solidFill>
              <a:schemeClr val="bg1"/>
            </a:solidFill>
          </a:endParaRPr>
        </a:p>
      </dsp:txBody>
      <dsp:txXfrm>
        <a:off x="480523" y="520542"/>
        <a:ext cx="5994478" cy="416037"/>
      </dsp:txXfrm>
    </dsp:sp>
    <dsp:sp modelId="{7243A79E-3CC1-4B67-8249-1B0EA6930B3E}">
      <dsp:nvSpPr>
        <dsp:cNvPr id="0" name=""/>
        <dsp:cNvSpPr/>
      </dsp:nvSpPr>
      <dsp:spPr>
        <a:xfrm>
          <a:off x="0" y="1040588"/>
          <a:ext cx="6475002" cy="4160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E3775D-4D7C-4358-970A-2D4B82ED80FA}">
      <dsp:nvSpPr>
        <dsp:cNvPr id="0" name=""/>
        <dsp:cNvSpPr/>
      </dsp:nvSpPr>
      <dsp:spPr>
        <a:xfrm>
          <a:off x="125851" y="1134197"/>
          <a:ext cx="228820" cy="2288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EFF81A-DDAE-427A-AF67-8B56876A19E5}">
      <dsp:nvSpPr>
        <dsp:cNvPr id="0" name=""/>
        <dsp:cNvSpPr/>
      </dsp:nvSpPr>
      <dsp:spPr>
        <a:xfrm>
          <a:off x="480523" y="1040588"/>
          <a:ext cx="5994478" cy="416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031" tIns="44031" rIns="44031" bIns="44031" numCol="1" spcCol="1270" anchor="ctr" anchorCtr="0">
          <a:noAutofit/>
        </a:bodyPr>
        <a:lstStyle/>
        <a:p>
          <a:pPr marL="0" lvl="0" indent="0" algn="l" defTabSz="711200">
            <a:lnSpc>
              <a:spcPct val="100000"/>
            </a:lnSpc>
            <a:spcBef>
              <a:spcPct val="0"/>
            </a:spcBef>
            <a:spcAft>
              <a:spcPct val="35000"/>
            </a:spcAft>
            <a:buNone/>
          </a:pPr>
          <a:r>
            <a:rPr lang="en-US" sz="1600" b="0" i="0" kern="1200" dirty="0">
              <a:solidFill>
                <a:schemeClr val="bg1"/>
              </a:solidFill>
              <a:effectLst/>
              <a:latin typeface="Google Sans"/>
            </a:rPr>
            <a:t>Employee's right to work documentation. </a:t>
          </a:r>
          <a:endParaRPr lang="en-GB" sz="1600" kern="1200" dirty="0">
            <a:solidFill>
              <a:schemeClr val="bg1"/>
            </a:solidFill>
          </a:endParaRPr>
        </a:p>
      </dsp:txBody>
      <dsp:txXfrm>
        <a:off x="480523" y="1040588"/>
        <a:ext cx="5994478" cy="416037"/>
      </dsp:txXfrm>
    </dsp:sp>
    <dsp:sp modelId="{848DAD85-5B14-44CE-851A-F4472A69CAC8}">
      <dsp:nvSpPr>
        <dsp:cNvPr id="0" name=""/>
        <dsp:cNvSpPr/>
      </dsp:nvSpPr>
      <dsp:spPr>
        <a:xfrm>
          <a:off x="0" y="1560635"/>
          <a:ext cx="6475002" cy="4160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06D13A-3E12-4128-8252-BB0B35B91EB2}">
      <dsp:nvSpPr>
        <dsp:cNvPr id="0" name=""/>
        <dsp:cNvSpPr/>
      </dsp:nvSpPr>
      <dsp:spPr>
        <a:xfrm>
          <a:off x="125851" y="1654244"/>
          <a:ext cx="228820" cy="2288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E80360-3AD6-40E8-89D4-5C353E3A31B9}">
      <dsp:nvSpPr>
        <dsp:cNvPr id="0" name=""/>
        <dsp:cNvSpPr/>
      </dsp:nvSpPr>
      <dsp:spPr>
        <a:xfrm>
          <a:off x="480523" y="1560635"/>
          <a:ext cx="5994478" cy="416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031" tIns="44031" rIns="44031" bIns="44031" numCol="1" spcCol="1270" anchor="ctr" anchorCtr="0">
          <a:noAutofit/>
        </a:bodyPr>
        <a:lstStyle/>
        <a:p>
          <a:pPr marL="0" lvl="0" indent="0" algn="l" defTabSz="711200">
            <a:lnSpc>
              <a:spcPct val="100000"/>
            </a:lnSpc>
            <a:spcBef>
              <a:spcPct val="0"/>
            </a:spcBef>
            <a:spcAft>
              <a:spcPct val="35000"/>
            </a:spcAft>
            <a:buNone/>
          </a:pPr>
          <a:r>
            <a:rPr lang="en-US" sz="1600" b="0" i="0" kern="1200" dirty="0">
              <a:solidFill>
                <a:schemeClr val="bg1"/>
              </a:solidFill>
              <a:effectLst/>
              <a:latin typeface="Google Sans"/>
            </a:rPr>
            <a:t>Training and development records. </a:t>
          </a:r>
          <a:endParaRPr lang="en-GB" sz="1600" kern="1200" dirty="0">
            <a:solidFill>
              <a:schemeClr val="bg1"/>
            </a:solidFill>
          </a:endParaRPr>
        </a:p>
      </dsp:txBody>
      <dsp:txXfrm>
        <a:off x="480523" y="1560635"/>
        <a:ext cx="5994478" cy="416037"/>
      </dsp:txXfrm>
    </dsp:sp>
    <dsp:sp modelId="{DC7A3EC4-620E-41A5-9676-9B8CAFCC90DE}">
      <dsp:nvSpPr>
        <dsp:cNvPr id="0" name=""/>
        <dsp:cNvSpPr/>
      </dsp:nvSpPr>
      <dsp:spPr>
        <a:xfrm>
          <a:off x="0" y="2080682"/>
          <a:ext cx="6475002" cy="4160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0D5E6C-9DBD-4CCB-AB8C-978800B07FB1}">
      <dsp:nvSpPr>
        <dsp:cNvPr id="0" name=""/>
        <dsp:cNvSpPr/>
      </dsp:nvSpPr>
      <dsp:spPr>
        <a:xfrm>
          <a:off x="125851" y="2174291"/>
          <a:ext cx="228820" cy="22882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C7ECBA-9C69-48D8-BCE9-452E9A247C16}">
      <dsp:nvSpPr>
        <dsp:cNvPr id="0" name=""/>
        <dsp:cNvSpPr/>
      </dsp:nvSpPr>
      <dsp:spPr>
        <a:xfrm>
          <a:off x="480523" y="2080682"/>
          <a:ext cx="5994478" cy="416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031" tIns="44031" rIns="44031" bIns="44031" numCol="1" spcCol="1270" anchor="ctr" anchorCtr="0">
          <a:noAutofit/>
        </a:bodyPr>
        <a:lstStyle/>
        <a:p>
          <a:pPr marL="0" lvl="0" indent="0" algn="l" defTabSz="711200">
            <a:lnSpc>
              <a:spcPct val="100000"/>
            </a:lnSpc>
            <a:spcBef>
              <a:spcPct val="0"/>
            </a:spcBef>
            <a:spcAft>
              <a:spcPct val="35000"/>
            </a:spcAft>
            <a:buNone/>
          </a:pPr>
          <a:r>
            <a:rPr lang="en-US" sz="1600" b="0" i="0" kern="1200">
              <a:solidFill>
                <a:schemeClr val="bg1"/>
              </a:solidFill>
              <a:effectLst/>
              <a:latin typeface="Google Sans"/>
            </a:rPr>
            <a:t>Appraisals and employment history. </a:t>
          </a:r>
          <a:endParaRPr lang="en-GB" sz="1600" kern="1200">
            <a:solidFill>
              <a:schemeClr val="bg1"/>
            </a:solidFill>
          </a:endParaRPr>
        </a:p>
      </dsp:txBody>
      <dsp:txXfrm>
        <a:off x="480523" y="2080682"/>
        <a:ext cx="5994478" cy="416037"/>
      </dsp:txXfrm>
    </dsp:sp>
    <dsp:sp modelId="{A533B9CE-5F0F-427E-A4B3-685D60A8C4B9}">
      <dsp:nvSpPr>
        <dsp:cNvPr id="0" name=""/>
        <dsp:cNvSpPr/>
      </dsp:nvSpPr>
      <dsp:spPr>
        <a:xfrm>
          <a:off x="0" y="2600729"/>
          <a:ext cx="6475002" cy="4160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169460-4AEC-40C0-AF94-55CC4DEA18F2}">
      <dsp:nvSpPr>
        <dsp:cNvPr id="0" name=""/>
        <dsp:cNvSpPr/>
      </dsp:nvSpPr>
      <dsp:spPr>
        <a:xfrm>
          <a:off x="125851" y="2694337"/>
          <a:ext cx="228820" cy="22882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5642AC-6CC4-4C3F-BA21-BF0DD388441B}">
      <dsp:nvSpPr>
        <dsp:cNvPr id="0" name=""/>
        <dsp:cNvSpPr/>
      </dsp:nvSpPr>
      <dsp:spPr>
        <a:xfrm>
          <a:off x="480523" y="2600729"/>
          <a:ext cx="5994478" cy="416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031" tIns="44031" rIns="44031" bIns="44031" numCol="1" spcCol="1270" anchor="ctr" anchorCtr="0">
          <a:noAutofit/>
        </a:bodyPr>
        <a:lstStyle/>
        <a:p>
          <a:pPr marL="0" lvl="0" indent="0" algn="l" defTabSz="711200">
            <a:lnSpc>
              <a:spcPct val="100000"/>
            </a:lnSpc>
            <a:spcBef>
              <a:spcPct val="0"/>
            </a:spcBef>
            <a:spcAft>
              <a:spcPct val="35000"/>
            </a:spcAft>
            <a:buNone/>
          </a:pPr>
          <a:r>
            <a:rPr lang="en-US" sz="1600" b="0" i="0" kern="1200" dirty="0">
              <a:solidFill>
                <a:schemeClr val="bg1"/>
              </a:solidFill>
              <a:effectLst/>
              <a:latin typeface="Google Sans"/>
            </a:rPr>
            <a:t>Terms and conditions of employment. </a:t>
          </a:r>
        </a:p>
      </dsp:txBody>
      <dsp:txXfrm>
        <a:off x="480523" y="2600729"/>
        <a:ext cx="5994478" cy="416037"/>
      </dsp:txXfrm>
    </dsp:sp>
    <dsp:sp modelId="{A5B31477-9204-4624-A3A9-4CC24ABA43D3}">
      <dsp:nvSpPr>
        <dsp:cNvPr id="0" name=""/>
        <dsp:cNvSpPr/>
      </dsp:nvSpPr>
      <dsp:spPr>
        <a:xfrm>
          <a:off x="0" y="3120776"/>
          <a:ext cx="6475002" cy="4160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0C3E97-5034-4C1F-AF5D-ABB1DD16D35B}">
      <dsp:nvSpPr>
        <dsp:cNvPr id="0" name=""/>
        <dsp:cNvSpPr/>
      </dsp:nvSpPr>
      <dsp:spPr>
        <a:xfrm>
          <a:off x="125851" y="3214384"/>
          <a:ext cx="228820" cy="22882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6C3559-1D8A-4811-B8E3-A7BAB2E93E70}">
      <dsp:nvSpPr>
        <dsp:cNvPr id="0" name=""/>
        <dsp:cNvSpPr/>
      </dsp:nvSpPr>
      <dsp:spPr>
        <a:xfrm>
          <a:off x="480523" y="3120776"/>
          <a:ext cx="5994478" cy="416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031" tIns="44031" rIns="44031" bIns="44031" numCol="1" spcCol="1270" anchor="ctr" anchorCtr="0">
          <a:noAutofit/>
        </a:bodyPr>
        <a:lstStyle/>
        <a:p>
          <a:pPr marL="0" lvl="0" indent="0" algn="l" defTabSz="711200">
            <a:lnSpc>
              <a:spcPct val="100000"/>
            </a:lnSpc>
            <a:spcBef>
              <a:spcPct val="0"/>
            </a:spcBef>
            <a:spcAft>
              <a:spcPct val="35000"/>
            </a:spcAft>
            <a:buNone/>
          </a:pPr>
          <a:r>
            <a:rPr lang="en-US" sz="1600" b="0" i="0" kern="1200">
              <a:solidFill>
                <a:schemeClr val="bg1"/>
              </a:solidFill>
              <a:effectLst/>
              <a:latin typeface="Google Sans"/>
            </a:rPr>
            <a:t>Personal details (name, address, etc.). </a:t>
          </a:r>
        </a:p>
      </dsp:txBody>
      <dsp:txXfrm>
        <a:off x="480523" y="3120776"/>
        <a:ext cx="5994478" cy="416037"/>
      </dsp:txXfrm>
    </dsp:sp>
    <dsp:sp modelId="{2BB60FC8-EF2F-41C5-9E7A-48EBC615F474}">
      <dsp:nvSpPr>
        <dsp:cNvPr id="0" name=""/>
        <dsp:cNvSpPr/>
      </dsp:nvSpPr>
      <dsp:spPr>
        <a:xfrm>
          <a:off x="0" y="3640823"/>
          <a:ext cx="6475002" cy="4160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683232-18A1-4147-8300-866BB7FCD68C}">
      <dsp:nvSpPr>
        <dsp:cNvPr id="0" name=""/>
        <dsp:cNvSpPr/>
      </dsp:nvSpPr>
      <dsp:spPr>
        <a:xfrm>
          <a:off x="125851" y="3734431"/>
          <a:ext cx="228820" cy="228820"/>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EDBC31-5C22-44E0-8D77-3ED775F06A92}">
      <dsp:nvSpPr>
        <dsp:cNvPr id="0" name=""/>
        <dsp:cNvSpPr/>
      </dsp:nvSpPr>
      <dsp:spPr>
        <a:xfrm>
          <a:off x="480523" y="3640823"/>
          <a:ext cx="5994478" cy="416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031" tIns="44031" rIns="44031" bIns="44031" numCol="1" spcCol="1270" anchor="ctr" anchorCtr="0">
          <a:noAutofit/>
        </a:bodyPr>
        <a:lstStyle/>
        <a:p>
          <a:pPr marL="0" lvl="0" indent="0" algn="l" defTabSz="711200">
            <a:lnSpc>
              <a:spcPct val="100000"/>
            </a:lnSpc>
            <a:spcBef>
              <a:spcPct val="0"/>
            </a:spcBef>
            <a:spcAft>
              <a:spcPct val="35000"/>
            </a:spcAft>
            <a:buNone/>
          </a:pPr>
          <a:r>
            <a:rPr lang="en-US" sz="1600" b="0" i="0" kern="1200">
              <a:solidFill>
                <a:schemeClr val="bg1"/>
              </a:solidFill>
              <a:effectLst/>
              <a:latin typeface="Google Sans"/>
            </a:rPr>
            <a:t>Appraisals and employment history. </a:t>
          </a:r>
          <a:endParaRPr lang="en-GB" sz="1600" kern="1200">
            <a:solidFill>
              <a:schemeClr val="bg1"/>
            </a:solidFill>
          </a:endParaRPr>
        </a:p>
      </dsp:txBody>
      <dsp:txXfrm>
        <a:off x="480523" y="3640823"/>
        <a:ext cx="5994478" cy="41603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F1C4A5-B03E-4B5B-86AF-DD7707114E4C}" type="datetimeFigureOut">
              <a:rPr lang="en-GB" smtClean="0"/>
              <a:t>30/06/2025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437BD0-F120-412E-9F67-7FFCE87314A3}" type="slidenum">
              <a:rPr lang="en-GB" smtClean="0"/>
              <a:t>‹#›</a:t>
            </a:fld>
            <a:endParaRPr lang="en-GB"/>
          </a:p>
        </p:txBody>
      </p:sp>
    </p:spTree>
    <p:extLst>
      <p:ext uri="{BB962C8B-B14F-4D97-AF65-F5344CB8AC3E}">
        <p14:creationId xmlns:p14="http://schemas.microsoft.com/office/powerpoint/2010/main" val="1638177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8437BD0-F120-412E-9F67-7FFCE87314A3}" type="slidenum">
              <a:rPr lang="en-GB" smtClean="0"/>
              <a:t>1</a:t>
            </a:fld>
            <a:endParaRPr lang="en-GB"/>
          </a:p>
        </p:txBody>
      </p:sp>
    </p:spTree>
    <p:extLst>
      <p:ext uri="{BB962C8B-B14F-4D97-AF65-F5344CB8AC3E}">
        <p14:creationId xmlns:p14="http://schemas.microsoft.com/office/powerpoint/2010/main" val="3292624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C9B98-12DE-D625-8108-C93DB6F208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5378FA-DF76-38E5-08E6-D18436C85B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9ABEF8-9129-AB25-4CC7-C98BB3DDE075}"/>
              </a:ext>
            </a:extLst>
          </p:cNvPr>
          <p:cNvSpPr>
            <a:spLocks noGrp="1"/>
          </p:cNvSpPr>
          <p:nvPr>
            <p:ph type="body" idx="1"/>
          </p:nvPr>
        </p:nvSpPr>
        <p:spPr/>
        <p:txBody>
          <a:bodyPr/>
          <a:lstStyle/>
          <a:p>
            <a:pPr marL="171450" indent="-171450">
              <a:buFontTx/>
              <a:buChar char="-"/>
            </a:pPr>
            <a:endParaRPr lang="en-GB" dirty="0"/>
          </a:p>
        </p:txBody>
      </p:sp>
      <p:sp>
        <p:nvSpPr>
          <p:cNvPr id="4" name="Slide Number Placeholder 3">
            <a:extLst>
              <a:ext uri="{FF2B5EF4-FFF2-40B4-BE49-F238E27FC236}">
                <a16:creationId xmlns:a16="http://schemas.microsoft.com/office/drawing/2014/main" id="{665461A3-CF49-EBED-FCD5-853431602B08}"/>
              </a:ext>
            </a:extLst>
          </p:cNvPr>
          <p:cNvSpPr>
            <a:spLocks noGrp="1"/>
          </p:cNvSpPr>
          <p:nvPr>
            <p:ph type="sldNum" sz="quarter" idx="5"/>
          </p:nvPr>
        </p:nvSpPr>
        <p:spPr/>
        <p:txBody>
          <a:bodyPr/>
          <a:lstStyle/>
          <a:p>
            <a:fld id="{78437BD0-F120-412E-9F67-7FFCE87314A3}" type="slidenum">
              <a:rPr lang="en-GB" smtClean="0"/>
              <a:t>11</a:t>
            </a:fld>
            <a:endParaRPr lang="en-GB"/>
          </a:p>
        </p:txBody>
      </p:sp>
    </p:spTree>
    <p:extLst>
      <p:ext uri="{BB962C8B-B14F-4D97-AF65-F5344CB8AC3E}">
        <p14:creationId xmlns:p14="http://schemas.microsoft.com/office/powerpoint/2010/main" val="2756574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4A65F-8A59-EC32-3FE9-EBB52ED08C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06B4D1-D078-4B47-B4DF-D40A384E13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B5C951-F083-DE54-B68B-D1C624020CBE}"/>
              </a:ext>
            </a:extLst>
          </p:cNvPr>
          <p:cNvSpPr>
            <a:spLocks noGrp="1"/>
          </p:cNvSpPr>
          <p:nvPr>
            <p:ph type="body" idx="1"/>
          </p:nvPr>
        </p:nvSpPr>
        <p:spPr/>
        <p:txBody>
          <a:bodyPr/>
          <a:lstStyle/>
          <a:p>
            <a:pPr marL="171450" indent="-171450">
              <a:buFontTx/>
              <a:buChar char="-"/>
            </a:pPr>
            <a:endParaRPr lang="en-GB" dirty="0"/>
          </a:p>
        </p:txBody>
      </p:sp>
      <p:sp>
        <p:nvSpPr>
          <p:cNvPr id="4" name="Slide Number Placeholder 3">
            <a:extLst>
              <a:ext uri="{FF2B5EF4-FFF2-40B4-BE49-F238E27FC236}">
                <a16:creationId xmlns:a16="http://schemas.microsoft.com/office/drawing/2014/main" id="{FB8FA662-9700-4668-9777-6FC6677DCFDD}"/>
              </a:ext>
            </a:extLst>
          </p:cNvPr>
          <p:cNvSpPr>
            <a:spLocks noGrp="1"/>
          </p:cNvSpPr>
          <p:nvPr>
            <p:ph type="sldNum" sz="quarter" idx="5"/>
          </p:nvPr>
        </p:nvSpPr>
        <p:spPr/>
        <p:txBody>
          <a:bodyPr/>
          <a:lstStyle/>
          <a:p>
            <a:fld id="{78437BD0-F120-412E-9F67-7FFCE87314A3}" type="slidenum">
              <a:rPr lang="en-GB" smtClean="0"/>
              <a:t>12</a:t>
            </a:fld>
            <a:endParaRPr lang="en-GB"/>
          </a:p>
        </p:txBody>
      </p:sp>
    </p:spTree>
    <p:extLst>
      <p:ext uri="{BB962C8B-B14F-4D97-AF65-F5344CB8AC3E}">
        <p14:creationId xmlns:p14="http://schemas.microsoft.com/office/powerpoint/2010/main" val="1905178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241D2-27ED-9EF5-ACAC-BE5F6982D6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9AA90C-F62B-D18C-D2DC-88A3F591DD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227118-B7F3-61A6-C057-A387BAFB051B}"/>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66125CF4-EA7B-2271-3F71-625866A4BA5E}"/>
              </a:ext>
            </a:extLst>
          </p:cNvPr>
          <p:cNvSpPr>
            <a:spLocks noGrp="1"/>
          </p:cNvSpPr>
          <p:nvPr>
            <p:ph type="sldNum" sz="quarter" idx="5"/>
          </p:nvPr>
        </p:nvSpPr>
        <p:spPr/>
        <p:txBody>
          <a:bodyPr/>
          <a:lstStyle/>
          <a:p>
            <a:fld id="{78437BD0-F120-412E-9F67-7FFCE87314A3}" type="slidenum">
              <a:rPr lang="en-GB" smtClean="0"/>
              <a:t>13</a:t>
            </a:fld>
            <a:endParaRPr lang="en-GB"/>
          </a:p>
        </p:txBody>
      </p:sp>
    </p:spTree>
    <p:extLst>
      <p:ext uri="{BB962C8B-B14F-4D97-AF65-F5344CB8AC3E}">
        <p14:creationId xmlns:p14="http://schemas.microsoft.com/office/powerpoint/2010/main" val="236823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621C9-0A6B-4450-F09E-80D22B4230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EE9D87-D3B0-BECB-9420-C05CE372E2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17FA5E-DD85-FE19-B7AD-07E621B0F09F}"/>
              </a:ext>
            </a:extLst>
          </p:cNvPr>
          <p:cNvSpPr>
            <a:spLocks noGrp="1"/>
          </p:cNvSpPr>
          <p:nvPr>
            <p:ph type="body" idx="1"/>
          </p:nvPr>
        </p:nvSpPr>
        <p:spPr/>
        <p:txBody>
          <a:bodyPr/>
          <a:lstStyle/>
          <a:p>
            <a:pPr marL="171450" indent="-171450">
              <a:buFontTx/>
              <a:buChar char="-"/>
            </a:pPr>
            <a:endParaRPr lang="en-GB" dirty="0"/>
          </a:p>
        </p:txBody>
      </p:sp>
      <p:sp>
        <p:nvSpPr>
          <p:cNvPr id="4" name="Slide Number Placeholder 3">
            <a:extLst>
              <a:ext uri="{FF2B5EF4-FFF2-40B4-BE49-F238E27FC236}">
                <a16:creationId xmlns:a16="http://schemas.microsoft.com/office/drawing/2014/main" id="{D8B10AB6-FDC7-0B82-4B39-2752804405C0}"/>
              </a:ext>
            </a:extLst>
          </p:cNvPr>
          <p:cNvSpPr>
            <a:spLocks noGrp="1"/>
          </p:cNvSpPr>
          <p:nvPr>
            <p:ph type="sldNum" sz="quarter" idx="5"/>
          </p:nvPr>
        </p:nvSpPr>
        <p:spPr/>
        <p:txBody>
          <a:bodyPr/>
          <a:lstStyle/>
          <a:p>
            <a:fld id="{78437BD0-F120-412E-9F67-7FFCE87314A3}" type="slidenum">
              <a:rPr lang="en-GB" smtClean="0"/>
              <a:t>14</a:t>
            </a:fld>
            <a:endParaRPr lang="en-GB"/>
          </a:p>
        </p:txBody>
      </p:sp>
    </p:spTree>
    <p:extLst>
      <p:ext uri="{BB962C8B-B14F-4D97-AF65-F5344CB8AC3E}">
        <p14:creationId xmlns:p14="http://schemas.microsoft.com/office/powerpoint/2010/main" val="1691603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5DA1B-D4F4-79DC-236B-7699847A60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372B3B-AC5A-2082-4134-7D11DDF673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9C16FA-FFC0-12EE-CE07-D04568E0C946}"/>
              </a:ext>
            </a:extLst>
          </p:cNvPr>
          <p:cNvSpPr>
            <a:spLocks noGrp="1"/>
          </p:cNvSpPr>
          <p:nvPr>
            <p:ph type="body" idx="1"/>
          </p:nvPr>
        </p:nvSpPr>
        <p:spPr/>
        <p:txBody>
          <a:bodyPr/>
          <a:lstStyle/>
          <a:p>
            <a:pPr marL="171450" indent="-171450">
              <a:buFontTx/>
              <a:buChar char="-"/>
            </a:pPr>
            <a:endParaRPr lang="en-GB" dirty="0"/>
          </a:p>
        </p:txBody>
      </p:sp>
      <p:sp>
        <p:nvSpPr>
          <p:cNvPr id="4" name="Slide Number Placeholder 3">
            <a:extLst>
              <a:ext uri="{FF2B5EF4-FFF2-40B4-BE49-F238E27FC236}">
                <a16:creationId xmlns:a16="http://schemas.microsoft.com/office/drawing/2014/main" id="{6EFC7015-4B39-30FB-C79E-0962C6AFF120}"/>
              </a:ext>
            </a:extLst>
          </p:cNvPr>
          <p:cNvSpPr>
            <a:spLocks noGrp="1"/>
          </p:cNvSpPr>
          <p:nvPr>
            <p:ph type="sldNum" sz="quarter" idx="5"/>
          </p:nvPr>
        </p:nvSpPr>
        <p:spPr/>
        <p:txBody>
          <a:bodyPr/>
          <a:lstStyle/>
          <a:p>
            <a:fld id="{78437BD0-F120-412E-9F67-7FFCE87314A3}" type="slidenum">
              <a:rPr lang="en-GB" smtClean="0"/>
              <a:t>15</a:t>
            </a:fld>
            <a:endParaRPr lang="en-GB"/>
          </a:p>
        </p:txBody>
      </p:sp>
    </p:spTree>
    <p:extLst>
      <p:ext uri="{BB962C8B-B14F-4D97-AF65-F5344CB8AC3E}">
        <p14:creationId xmlns:p14="http://schemas.microsoft.com/office/powerpoint/2010/main" val="4151568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4AA7B-F651-7BB3-C954-EBD9EEA496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08A595-A376-8148-F3A6-5E12DF9166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FCCE5B-ECB9-31A9-32F2-000FAA7A1BD7}"/>
              </a:ext>
            </a:extLst>
          </p:cNvPr>
          <p:cNvSpPr>
            <a:spLocks noGrp="1"/>
          </p:cNvSpPr>
          <p:nvPr>
            <p:ph type="body" idx="1"/>
          </p:nvPr>
        </p:nvSpPr>
        <p:spPr/>
        <p:txBody>
          <a:bodyPr/>
          <a:lstStyle/>
          <a:p>
            <a:pPr marL="171450" indent="-171450">
              <a:buFontTx/>
              <a:buChar char="-"/>
            </a:pPr>
            <a:endParaRPr lang="en-GB" dirty="0"/>
          </a:p>
        </p:txBody>
      </p:sp>
      <p:sp>
        <p:nvSpPr>
          <p:cNvPr id="4" name="Slide Number Placeholder 3">
            <a:extLst>
              <a:ext uri="{FF2B5EF4-FFF2-40B4-BE49-F238E27FC236}">
                <a16:creationId xmlns:a16="http://schemas.microsoft.com/office/drawing/2014/main" id="{AF105A9F-3F0D-773C-8CDF-21A9CA140148}"/>
              </a:ext>
            </a:extLst>
          </p:cNvPr>
          <p:cNvSpPr>
            <a:spLocks noGrp="1"/>
          </p:cNvSpPr>
          <p:nvPr>
            <p:ph type="sldNum" sz="quarter" idx="5"/>
          </p:nvPr>
        </p:nvSpPr>
        <p:spPr/>
        <p:txBody>
          <a:bodyPr/>
          <a:lstStyle/>
          <a:p>
            <a:fld id="{78437BD0-F120-412E-9F67-7FFCE87314A3}" type="slidenum">
              <a:rPr lang="en-GB" smtClean="0"/>
              <a:t>16</a:t>
            </a:fld>
            <a:endParaRPr lang="en-GB"/>
          </a:p>
        </p:txBody>
      </p:sp>
    </p:spTree>
    <p:extLst>
      <p:ext uri="{BB962C8B-B14F-4D97-AF65-F5344CB8AC3E}">
        <p14:creationId xmlns:p14="http://schemas.microsoft.com/office/powerpoint/2010/main" val="2821381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F5D19-5120-982F-4324-E1A25CC5A0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0D4C78-3C1A-5FC3-46CF-F9AD380F30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132833-0287-10D4-7E68-2E75344E3552}"/>
              </a:ext>
            </a:extLst>
          </p:cNvPr>
          <p:cNvSpPr>
            <a:spLocks noGrp="1"/>
          </p:cNvSpPr>
          <p:nvPr>
            <p:ph type="body" idx="1"/>
          </p:nvPr>
        </p:nvSpPr>
        <p:spPr/>
        <p:txBody>
          <a:bodyPr/>
          <a:lstStyle/>
          <a:p>
            <a:pPr marL="171450" indent="-171450">
              <a:buFontTx/>
              <a:buChar char="-"/>
            </a:pPr>
            <a:endParaRPr lang="en-GB" dirty="0"/>
          </a:p>
        </p:txBody>
      </p:sp>
      <p:sp>
        <p:nvSpPr>
          <p:cNvPr id="4" name="Slide Number Placeholder 3">
            <a:extLst>
              <a:ext uri="{FF2B5EF4-FFF2-40B4-BE49-F238E27FC236}">
                <a16:creationId xmlns:a16="http://schemas.microsoft.com/office/drawing/2014/main" id="{78B9EB1C-7299-F7EE-7A7C-DEFED3DBE97A}"/>
              </a:ext>
            </a:extLst>
          </p:cNvPr>
          <p:cNvSpPr>
            <a:spLocks noGrp="1"/>
          </p:cNvSpPr>
          <p:nvPr>
            <p:ph type="sldNum" sz="quarter" idx="5"/>
          </p:nvPr>
        </p:nvSpPr>
        <p:spPr/>
        <p:txBody>
          <a:bodyPr/>
          <a:lstStyle/>
          <a:p>
            <a:fld id="{78437BD0-F120-412E-9F67-7FFCE87314A3}" type="slidenum">
              <a:rPr lang="en-GB" smtClean="0"/>
              <a:t>17</a:t>
            </a:fld>
            <a:endParaRPr lang="en-GB"/>
          </a:p>
        </p:txBody>
      </p:sp>
    </p:spTree>
    <p:extLst>
      <p:ext uri="{BB962C8B-B14F-4D97-AF65-F5344CB8AC3E}">
        <p14:creationId xmlns:p14="http://schemas.microsoft.com/office/powerpoint/2010/main" val="3400890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8437BD0-F120-412E-9F67-7FFCE87314A3}" type="slidenum">
              <a:rPr lang="en-GB" smtClean="0"/>
              <a:t>3</a:t>
            </a:fld>
            <a:endParaRPr lang="en-GB"/>
          </a:p>
        </p:txBody>
      </p:sp>
    </p:spTree>
    <p:extLst>
      <p:ext uri="{BB962C8B-B14F-4D97-AF65-F5344CB8AC3E}">
        <p14:creationId xmlns:p14="http://schemas.microsoft.com/office/powerpoint/2010/main" val="1594585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8437BD0-F120-412E-9F67-7FFCE87314A3}" type="slidenum">
              <a:rPr lang="en-GB" smtClean="0"/>
              <a:t>4</a:t>
            </a:fld>
            <a:endParaRPr lang="en-GB"/>
          </a:p>
        </p:txBody>
      </p:sp>
    </p:spTree>
    <p:extLst>
      <p:ext uri="{BB962C8B-B14F-4D97-AF65-F5344CB8AC3E}">
        <p14:creationId xmlns:p14="http://schemas.microsoft.com/office/powerpoint/2010/main" val="4003753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Employment status- defines the different types of status, which is helpful when you are working with employees, contractors etc..</a:t>
            </a:r>
          </a:p>
          <a:p>
            <a:r>
              <a:rPr lang="en-GB" dirty="0"/>
              <a:t>Redundancy- Some guidance on Alternative, preparation and process</a:t>
            </a:r>
          </a:p>
          <a:p>
            <a:r>
              <a:rPr lang="en-GB" dirty="0"/>
              <a:t>Home working- Guidance for managers on leading a team in this environment, Policies, DSE assessments etc..</a:t>
            </a:r>
          </a:p>
          <a:p>
            <a:r>
              <a:rPr lang="en-GB" dirty="0"/>
              <a:t>Mental Health and wellbeing- Support and guidance on taking care of mental health</a:t>
            </a:r>
          </a:p>
          <a:p>
            <a:r>
              <a:rPr lang="en-GB" dirty="0"/>
              <a:t>Webinars- Previously held webinars</a:t>
            </a:r>
          </a:p>
          <a:p>
            <a:r>
              <a:rPr lang="en-GB" dirty="0"/>
              <a:t>Insights- Link for blogs on current topics</a:t>
            </a:r>
          </a:p>
        </p:txBody>
      </p:sp>
      <p:sp>
        <p:nvSpPr>
          <p:cNvPr id="4" name="Slide Number Placeholder 3"/>
          <p:cNvSpPr>
            <a:spLocks noGrp="1"/>
          </p:cNvSpPr>
          <p:nvPr>
            <p:ph type="sldNum" sz="quarter" idx="5"/>
          </p:nvPr>
        </p:nvSpPr>
        <p:spPr/>
        <p:txBody>
          <a:bodyPr/>
          <a:lstStyle/>
          <a:p>
            <a:fld id="{78437BD0-F120-412E-9F67-7FFCE87314A3}" type="slidenum">
              <a:rPr lang="en-GB" smtClean="0"/>
              <a:t>5</a:t>
            </a:fld>
            <a:endParaRPr lang="en-GB"/>
          </a:p>
        </p:txBody>
      </p:sp>
    </p:spTree>
    <p:extLst>
      <p:ext uri="{BB962C8B-B14F-4D97-AF65-F5344CB8AC3E}">
        <p14:creationId xmlns:p14="http://schemas.microsoft.com/office/powerpoint/2010/main" val="3435651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What else do you want to see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EXAMPLES</a:t>
            </a:r>
          </a:p>
          <a:p>
            <a:endParaRPr lang="en-GB" dirty="0"/>
          </a:p>
          <a:p>
            <a:pPr marL="171450" indent="-171450">
              <a:buFontTx/>
              <a:buChar char="-"/>
            </a:pPr>
            <a:r>
              <a:rPr lang="en-GB" dirty="0"/>
              <a:t>FWR</a:t>
            </a:r>
          </a:p>
          <a:p>
            <a:pPr marL="171450" indent="-171450">
              <a:buFontTx/>
              <a:buChar char="-"/>
            </a:pPr>
            <a:r>
              <a:rPr lang="en-GB" dirty="0"/>
              <a:t>Sick pay guidance</a:t>
            </a:r>
          </a:p>
          <a:p>
            <a:pPr marL="171450" indent="-171450">
              <a:buFontTx/>
              <a:buChar char="-"/>
            </a:pPr>
            <a:r>
              <a:rPr lang="en-GB" dirty="0"/>
              <a:t>Salary increase letter</a:t>
            </a:r>
          </a:p>
          <a:p>
            <a:pPr marL="171450" indent="-171450">
              <a:buFontTx/>
              <a:buChar char="-"/>
            </a:pPr>
            <a:r>
              <a:rPr lang="en-GB" dirty="0"/>
              <a:t>Long term sick</a:t>
            </a:r>
          </a:p>
          <a:p>
            <a:pPr marL="171450" indent="-171450">
              <a:buFontTx/>
              <a:buChar char="-"/>
            </a:pPr>
            <a:r>
              <a:rPr lang="en-GB" dirty="0"/>
              <a:t>Return to work</a:t>
            </a:r>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78437BD0-F120-412E-9F67-7FFCE87314A3}" type="slidenum">
              <a:rPr lang="en-GB" smtClean="0"/>
              <a:t>6</a:t>
            </a:fld>
            <a:endParaRPr lang="en-GB"/>
          </a:p>
        </p:txBody>
      </p:sp>
    </p:spTree>
    <p:extLst>
      <p:ext uri="{BB962C8B-B14F-4D97-AF65-F5344CB8AC3E}">
        <p14:creationId xmlns:p14="http://schemas.microsoft.com/office/powerpoint/2010/main" val="2626767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2DFAC-6BA5-DAA6-3C92-757A352309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4CC83E-AB96-D708-10F4-9468D44891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DCBCFC-562C-A257-2444-C5FF96868ECD}"/>
              </a:ext>
            </a:extLst>
          </p:cNvPr>
          <p:cNvSpPr>
            <a:spLocks noGrp="1"/>
          </p:cNvSpPr>
          <p:nvPr>
            <p:ph type="body" idx="1"/>
          </p:nvPr>
        </p:nvSpPr>
        <p:spPr/>
        <p:txBody>
          <a:bodyPr/>
          <a:lstStyle/>
          <a:p>
            <a:pPr marL="171450" indent="-171450">
              <a:buFontTx/>
              <a:buChar char="-"/>
            </a:pPr>
            <a:endParaRPr lang="en-GB" dirty="0"/>
          </a:p>
        </p:txBody>
      </p:sp>
      <p:sp>
        <p:nvSpPr>
          <p:cNvPr id="4" name="Slide Number Placeholder 3">
            <a:extLst>
              <a:ext uri="{FF2B5EF4-FFF2-40B4-BE49-F238E27FC236}">
                <a16:creationId xmlns:a16="http://schemas.microsoft.com/office/drawing/2014/main" id="{AC3C419E-DDE6-8ABF-3CA1-29D158C393CF}"/>
              </a:ext>
            </a:extLst>
          </p:cNvPr>
          <p:cNvSpPr>
            <a:spLocks noGrp="1"/>
          </p:cNvSpPr>
          <p:nvPr>
            <p:ph type="sldNum" sz="quarter" idx="5"/>
          </p:nvPr>
        </p:nvSpPr>
        <p:spPr/>
        <p:txBody>
          <a:bodyPr/>
          <a:lstStyle/>
          <a:p>
            <a:fld id="{78437BD0-F120-412E-9F67-7FFCE87314A3}" type="slidenum">
              <a:rPr lang="en-GB" smtClean="0"/>
              <a:t>7</a:t>
            </a:fld>
            <a:endParaRPr lang="en-GB"/>
          </a:p>
        </p:txBody>
      </p:sp>
    </p:spTree>
    <p:extLst>
      <p:ext uri="{BB962C8B-B14F-4D97-AF65-F5344CB8AC3E}">
        <p14:creationId xmlns:p14="http://schemas.microsoft.com/office/powerpoint/2010/main" val="3259959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3501F-183E-C07F-3C36-E578EE5360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A0D590-1D9F-40A0-A29B-CD4B4D88FD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EA6631-02D5-334B-28F4-4BCD340833FD}"/>
              </a:ext>
            </a:extLst>
          </p:cNvPr>
          <p:cNvSpPr>
            <a:spLocks noGrp="1"/>
          </p:cNvSpPr>
          <p:nvPr>
            <p:ph type="body" idx="1"/>
          </p:nvPr>
        </p:nvSpPr>
        <p:spPr/>
        <p:txBody>
          <a:bodyPr/>
          <a:lstStyle/>
          <a:p>
            <a:pPr marL="171450" indent="-171450">
              <a:buFontTx/>
              <a:buChar char="-"/>
            </a:pPr>
            <a:endParaRPr lang="en-GB" dirty="0"/>
          </a:p>
        </p:txBody>
      </p:sp>
      <p:sp>
        <p:nvSpPr>
          <p:cNvPr id="4" name="Slide Number Placeholder 3">
            <a:extLst>
              <a:ext uri="{FF2B5EF4-FFF2-40B4-BE49-F238E27FC236}">
                <a16:creationId xmlns:a16="http://schemas.microsoft.com/office/drawing/2014/main" id="{0B0C7DBE-B57F-AB72-A60F-22FC7983977E}"/>
              </a:ext>
            </a:extLst>
          </p:cNvPr>
          <p:cNvSpPr>
            <a:spLocks noGrp="1"/>
          </p:cNvSpPr>
          <p:nvPr>
            <p:ph type="sldNum" sz="quarter" idx="5"/>
          </p:nvPr>
        </p:nvSpPr>
        <p:spPr/>
        <p:txBody>
          <a:bodyPr/>
          <a:lstStyle/>
          <a:p>
            <a:fld id="{78437BD0-F120-412E-9F67-7FFCE87314A3}" type="slidenum">
              <a:rPr lang="en-GB" smtClean="0"/>
              <a:t>8</a:t>
            </a:fld>
            <a:endParaRPr lang="en-GB"/>
          </a:p>
        </p:txBody>
      </p:sp>
    </p:spTree>
    <p:extLst>
      <p:ext uri="{BB962C8B-B14F-4D97-AF65-F5344CB8AC3E}">
        <p14:creationId xmlns:p14="http://schemas.microsoft.com/office/powerpoint/2010/main" val="1532670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AAF6F-87C1-1148-3E56-16CC4B7F58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DCF1A3-5509-F89E-9410-DEE48A88E4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3DF2BA-9B4B-B810-36F4-CA9607E1E8A8}"/>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C4F330D-AF73-92F8-1234-2A8ACB0642A8}"/>
              </a:ext>
            </a:extLst>
          </p:cNvPr>
          <p:cNvSpPr>
            <a:spLocks noGrp="1"/>
          </p:cNvSpPr>
          <p:nvPr>
            <p:ph type="sldNum" sz="quarter" idx="5"/>
          </p:nvPr>
        </p:nvSpPr>
        <p:spPr/>
        <p:txBody>
          <a:bodyPr/>
          <a:lstStyle/>
          <a:p>
            <a:fld id="{78437BD0-F120-412E-9F67-7FFCE87314A3}" type="slidenum">
              <a:rPr lang="en-GB" smtClean="0"/>
              <a:t>9</a:t>
            </a:fld>
            <a:endParaRPr lang="en-GB"/>
          </a:p>
        </p:txBody>
      </p:sp>
    </p:spTree>
    <p:extLst>
      <p:ext uri="{BB962C8B-B14F-4D97-AF65-F5344CB8AC3E}">
        <p14:creationId xmlns:p14="http://schemas.microsoft.com/office/powerpoint/2010/main" val="2783256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6ECB5-11EC-96E6-4E8E-B26B29FA0C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33BD15-2E96-C957-7676-8A9EC4421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429063-8C5C-7339-CAD2-2F5EFF980158}"/>
              </a:ext>
            </a:extLst>
          </p:cNvPr>
          <p:cNvSpPr>
            <a:spLocks noGrp="1"/>
          </p:cNvSpPr>
          <p:nvPr>
            <p:ph type="body" idx="1"/>
          </p:nvPr>
        </p:nvSpPr>
        <p:spPr/>
        <p:txBody>
          <a:bodyPr/>
          <a:lstStyle/>
          <a:p>
            <a:pPr marL="171450" indent="-171450">
              <a:buFontTx/>
              <a:buChar char="-"/>
            </a:pPr>
            <a:endParaRPr lang="en-GB" dirty="0"/>
          </a:p>
        </p:txBody>
      </p:sp>
      <p:sp>
        <p:nvSpPr>
          <p:cNvPr id="4" name="Slide Number Placeholder 3">
            <a:extLst>
              <a:ext uri="{FF2B5EF4-FFF2-40B4-BE49-F238E27FC236}">
                <a16:creationId xmlns:a16="http://schemas.microsoft.com/office/drawing/2014/main" id="{3575F708-AFEE-9860-4965-9ECFE2F95B19}"/>
              </a:ext>
            </a:extLst>
          </p:cNvPr>
          <p:cNvSpPr>
            <a:spLocks noGrp="1"/>
          </p:cNvSpPr>
          <p:nvPr>
            <p:ph type="sldNum" sz="quarter" idx="5"/>
          </p:nvPr>
        </p:nvSpPr>
        <p:spPr/>
        <p:txBody>
          <a:bodyPr/>
          <a:lstStyle/>
          <a:p>
            <a:fld id="{78437BD0-F120-412E-9F67-7FFCE87314A3}" type="slidenum">
              <a:rPr lang="en-GB" smtClean="0"/>
              <a:t>10</a:t>
            </a:fld>
            <a:endParaRPr lang="en-GB"/>
          </a:p>
        </p:txBody>
      </p:sp>
    </p:spTree>
    <p:extLst>
      <p:ext uri="{BB962C8B-B14F-4D97-AF65-F5344CB8AC3E}">
        <p14:creationId xmlns:p14="http://schemas.microsoft.com/office/powerpoint/2010/main" val="174240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D8B3B-4E2B-98AC-0BF7-DF59BF30A7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CBDAD3B-84AD-739F-B519-537A985E2E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A6FB134-7001-26BC-0D84-9EB24391704D}"/>
              </a:ext>
            </a:extLst>
          </p:cNvPr>
          <p:cNvSpPr>
            <a:spLocks noGrp="1"/>
          </p:cNvSpPr>
          <p:nvPr>
            <p:ph type="dt" sz="half" idx="10"/>
          </p:nvPr>
        </p:nvSpPr>
        <p:spPr/>
        <p:txBody>
          <a:bodyPr/>
          <a:lstStyle/>
          <a:p>
            <a:fld id="{402BCFAD-51B2-4A5F-8CD8-68B38F1D7DCD}" type="datetimeFigureOut">
              <a:rPr lang="en-GB" smtClean="0"/>
              <a:t>30/06/2025</a:t>
            </a:fld>
            <a:endParaRPr lang="en-GB"/>
          </a:p>
        </p:txBody>
      </p:sp>
      <p:sp>
        <p:nvSpPr>
          <p:cNvPr id="5" name="Footer Placeholder 4">
            <a:extLst>
              <a:ext uri="{FF2B5EF4-FFF2-40B4-BE49-F238E27FC236}">
                <a16:creationId xmlns:a16="http://schemas.microsoft.com/office/drawing/2014/main" id="{7AA8760A-47C6-F52D-4AC6-BCE599F1AA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8B455A-8CFF-C353-337F-77BC2D169612}"/>
              </a:ext>
            </a:extLst>
          </p:cNvPr>
          <p:cNvSpPr>
            <a:spLocks noGrp="1"/>
          </p:cNvSpPr>
          <p:nvPr>
            <p:ph type="sldNum" sz="quarter" idx="12"/>
          </p:nvPr>
        </p:nvSpPr>
        <p:spPr/>
        <p:txBody>
          <a:bodyPr/>
          <a:lstStyle/>
          <a:p>
            <a:fld id="{1F12265F-989D-4F43-8B6C-4F08C12F8485}" type="slidenum">
              <a:rPr lang="en-GB" smtClean="0"/>
              <a:t>‹#›</a:t>
            </a:fld>
            <a:endParaRPr lang="en-GB"/>
          </a:p>
        </p:txBody>
      </p:sp>
    </p:spTree>
    <p:extLst>
      <p:ext uri="{BB962C8B-B14F-4D97-AF65-F5344CB8AC3E}">
        <p14:creationId xmlns:p14="http://schemas.microsoft.com/office/powerpoint/2010/main" val="1289044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97CCA-022F-1F65-6A0E-60108817A3A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F2ED7C-8E48-211F-4B8A-666B0CBA0E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E86BE8-C9BF-BBCF-2E69-459835F53612}"/>
              </a:ext>
            </a:extLst>
          </p:cNvPr>
          <p:cNvSpPr>
            <a:spLocks noGrp="1"/>
          </p:cNvSpPr>
          <p:nvPr>
            <p:ph type="dt" sz="half" idx="10"/>
          </p:nvPr>
        </p:nvSpPr>
        <p:spPr/>
        <p:txBody>
          <a:bodyPr/>
          <a:lstStyle/>
          <a:p>
            <a:fld id="{402BCFAD-51B2-4A5F-8CD8-68B38F1D7DCD}" type="datetimeFigureOut">
              <a:rPr lang="en-GB" smtClean="0"/>
              <a:t>30/06/2025</a:t>
            </a:fld>
            <a:endParaRPr lang="en-GB"/>
          </a:p>
        </p:txBody>
      </p:sp>
      <p:sp>
        <p:nvSpPr>
          <p:cNvPr id="5" name="Footer Placeholder 4">
            <a:extLst>
              <a:ext uri="{FF2B5EF4-FFF2-40B4-BE49-F238E27FC236}">
                <a16:creationId xmlns:a16="http://schemas.microsoft.com/office/drawing/2014/main" id="{04E5EE68-FD3F-2391-830D-EA0EF74A1F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224658-9CED-F519-32DB-776528561B17}"/>
              </a:ext>
            </a:extLst>
          </p:cNvPr>
          <p:cNvSpPr>
            <a:spLocks noGrp="1"/>
          </p:cNvSpPr>
          <p:nvPr>
            <p:ph type="sldNum" sz="quarter" idx="12"/>
          </p:nvPr>
        </p:nvSpPr>
        <p:spPr/>
        <p:txBody>
          <a:bodyPr/>
          <a:lstStyle/>
          <a:p>
            <a:fld id="{1F12265F-989D-4F43-8B6C-4F08C12F8485}" type="slidenum">
              <a:rPr lang="en-GB" smtClean="0"/>
              <a:t>‹#›</a:t>
            </a:fld>
            <a:endParaRPr lang="en-GB"/>
          </a:p>
        </p:txBody>
      </p:sp>
    </p:spTree>
    <p:extLst>
      <p:ext uri="{BB962C8B-B14F-4D97-AF65-F5344CB8AC3E}">
        <p14:creationId xmlns:p14="http://schemas.microsoft.com/office/powerpoint/2010/main" val="3935611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5D0E6F-7A66-DE8F-670D-E62FC0DDD6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5D29D5-48E5-E2EB-68D0-1528C8D3E9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2FFEF7-56CF-873F-83D9-F3FEA0D4DB75}"/>
              </a:ext>
            </a:extLst>
          </p:cNvPr>
          <p:cNvSpPr>
            <a:spLocks noGrp="1"/>
          </p:cNvSpPr>
          <p:nvPr>
            <p:ph type="dt" sz="half" idx="10"/>
          </p:nvPr>
        </p:nvSpPr>
        <p:spPr/>
        <p:txBody>
          <a:bodyPr/>
          <a:lstStyle/>
          <a:p>
            <a:fld id="{402BCFAD-51B2-4A5F-8CD8-68B38F1D7DCD}" type="datetimeFigureOut">
              <a:rPr lang="en-GB" smtClean="0"/>
              <a:t>30/06/2025</a:t>
            </a:fld>
            <a:endParaRPr lang="en-GB"/>
          </a:p>
        </p:txBody>
      </p:sp>
      <p:sp>
        <p:nvSpPr>
          <p:cNvPr id="5" name="Footer Placeholder 4">
            <a:extLst>
              <a:ext uri="{FF2B5EF4-FFF2-40B4-BE49-F238E27FC236}">
                <a16:creationId xmlns:a16="http://schemas.microsoft.com/office/drawing/2014/main" id="{1FA11EBE-63FB-28F7-468D-2A5768AFC1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8EE435-841A-ED4A-452A-9E464145100B}"/>
              </a:ext>
            </a:extLst>
          </p:cNvPr>
          <p:cNvSpPr>
            <a:spLocks noGrp="1"/>
          </p:cNvSpPr>
          <p:nvPr>
            <p:ph type="sldNum" sz="quarter" idx="12"/>
          </p:nvPr>
        </p:nvSpPr>
        <p:spPr/>
        <p:txBody>
          <a:bodyPr/>
          <a:lstStyle/>
          <a:p>
            <a:fld id="{1F12265F-989D-4F43-8B6C-4F08C12F8485}" type="slidenum">
              <a:rPr lang="en-GB" smtClean="0"/>
              <a:t>‹#›</a:t>
            </a:fld>
            <a:endParaRPr lang="en-GB"/>
          </a:p>
        </p:txBody>
      </p:sp>
    </p:spTree>
    <p:extLst>
      <p:ext uri="{BB962C8B-B14F-4D97-AF65-F5344CB8AC3E}">
        <p14:creationId xmlns:p14="http://schemas.microsoft.com/office/powerpoint/2010/main" val="4135290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E3A8B-0666-490D-4B11-BFBBCB40356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A9C011-BBAD-6FD5-597B-7CF11C4DDC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96761D-525C-5204-D97E-A03A18C65795}"/>
              </a:ext>
            </a:extLst>
          </p:cNvPr>
          <p:cNvSpPr>
            <a:spLocks noGrp="1"/>
          </p:cNvSpPr>
          <p:nvPr>
            <p:ph type="dt" sz="half" idx="10"/>
          </p:nvPr>
        </p:nvSpPr>
        <p:spPr/>
        <p:txBody>
          <a:bodyPr/>
          <a:lstStyle/>
          <a:p>
            <a:fld id="{402BCFAD-51B2-4A5F-8CD8-68B38F1D7DCD}" type="datetimeFigureOut">
              <a:rPr lang="en-GB" smtClean="0"/>
              <a:t>30/06/2025</a:t>
            </a:fld>
            <a:endParaRPr lang="en-GB"/>
          </a:p>
        </p:txBody>
      </p:sp>
      <p:sp>
        <p:nvSpPr>
          <p:cNvPr id="5" name="Footer Placeholder 4">
            <a:extLst>
              <a:ext uri="{FF2B5EF4-FFF2-40B4-BE49-F238E27FC236}">
                <a16:creationId xmlns:a16="http://schemas.microsoft.com/office/drawing/2014/main" id="{DC31364F-90D4-52AF-6B6E-D1683DAC51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906D31-A8E9-077E-7F6C-A414A412EFF9}"/>
              </a:ext>
            </a:extLst>
          </p:cNvPr>
          <p:cNvSpPr>
            <a:spLocks noGrp="1"/>
          </p:cNvSpPr>
          <p:nvPr>
            <p:ph type="sldNum" sz="quarter" idx="12"/>
          </p:nvPr>
        </p:nvSpPr>
        <p:spPr/>
        <p:txBody>
          <a:bodyPr/>
          <a:lstStyle/>
          <a:p>
            <a:fld id="{1F12265F-989D-4F43-8B6C-4F08C12F8485}" type="slidenum">
              <a:rPr lang="en-GB" smtClean="0"/>
              <a:t>‹#›</a:t>
            </a:fld>
            <a:endParaRPr lang="en-GB"/>
          </a:p>
        </p:txBody>
      </p:sp>
    </p:spTree>
    <p:extLst>
      <p:ext uri="{BB962C8B-B14F-4D97-AF65-F5344CB8AC3E}">
        <p14:creationId xmlns:p14="http://schemas.microsoft.com/office/powerpoint/2010/main" val="2948883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C913C-49A8-F9B2-1B62-96C007FF08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F29F40D-8AFD-EF0C-C596-4286A69A0D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EC7112-F6AA-2233-8A6A-101902013D13}"/>
              </a:ext>
            </a:extLst>
          </p:cNvPr>
          <p:cNvSpPr>
            <a:spLocks noGrp="1"/>
          </p:cNvSpPr>
          <p:nvPr>
            <p:ph type="dt" sz="half" idx="10"/>
          </p:nvPr>
        </p:nvSpPr>
        <p:spPr/>
        <p:txBody>
          <a:bodyPr/>
          <a:lstStyle/>
          <a:p>
            <a:fld id="{402BCFAD-51B2-4A5F-8CD8-68B38F1D7DCD}" type="datetimeFigureOut">
              <a:rPr lang="en-GB" smtClean="0"/>
              <a:t>30/06/2025</a:t>
            </a:fld>
            <a:endParaRPr lang="en-GB"/>
          </a:p>
        </p:txBody>
      </p:sp>
      <p:sp>
        <p:nvSpPr>
          <p:cNvPr id="5" name="Footer Placeholder 4">
            <a:extLst>
              <a:ext uri="{FF2B5EF4-FFF2-40B4-BE49-F238E27FC236}">
                <a16:creationId xmlns:a16="http://schemas.microsoft.com/office/drawing/2014/main" id="{45906B62-EDE3-1BB7-386B-9108787D8A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F4D4C6-DB5D-C5B8-E675-CEC7452FD88D}"/>
              </a:ext>
            </a:extLst>
          </p:cNvPr>
          <p:cNvSpPr>
            <a:spLocks noGrp="1"/>
          </p:cNvSpPr>
          <p:nvPr>
            <p:ph type="sldNum" sz="quarter" idx="12"/>
          </p:nvPr>
        </p:nvSpPr>
        <p:spPr/>
        <p:txBody>
          <a:bodyPr/>
          <a:lstStyle/>
          <a:p>
            <a:fld id="{1F12265F-989D-4F43-8B6C-4F08C12F8485}" type="slidenum">
              <a:rPr lang="en-GB" smtClean="0"/>
              <a:t>‹#›</a:t>
            </a:fld>
            <a:endParaRPr lang="en-GB"/>
          </a:p>
        </p:txBody>
      </p:sp>
    </p:spTree>
    <p:extLst>
      <p:ext uri="{BB962C8B-B14F-4D97-AF65-F5344CB8AC3E}">
        <p14:creationId xmlns:p14="http://schemas.microsoft.com/office/powerpoint/2010/main" val="353608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B5556-42B9-B692-AF28-29F4525311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4937BC-6E41-994F-FEA5-0330D3C0FB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6EC337B-E0C0-90D1-FD0B-E20DF6862F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6724CBC-EAE9-738F-1824-016C42A25BD7}"/>
              </a:ext>
            </a:extLst>
          </p:cNvPr>
          <p:cNvSpPr>
            <a:spLocks noGrp="1"/>
          </p:cNvSpPr>
          <p:nvPr>
            <p:ph type="dt" sz="half" idx="10"/>
          </p:nvPr>
        </p:nvSpPr>
        <p:spPr/>
        <p:txBody>
          <a:bodyPr/>
          <a:lstStyle/>
          <a:p>
            <a:fld id="{402BCFAD-51B2-4A5F-8CD8-68B38F1D7DCD}" type="datetimeFigureOut">
              <a:rPr lang="en-GB" smtClean="0"/>
              <a:t>30/06/2025</a:t>
            </a:fld>
            <a:endParaRPr lang="en-GB"/>
          </a:p>
        </p:txBody>
      </p:sp>
      <p:sp>
        <p:nvSpPr>
          <p:cNvPr id="6" name="Footer Placeholder 5">
            <a:extLst>
              <a:ext uri="{FF2B5EF4-FFF2-40B4-BE49-F238E27FC236}">
                <a16:creationId xmlns:a16="http://schemas.microsoft.com/office/drawing/2014/main" id="{DB0B46BE-DBC2-CE79-8277-D3590DCB9B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2B1A41-7743-3C7C-97CC-0EE1DB6D732E}"/>
              </a:ext>
            </a:extLst>
          </p:cNvPr>
          <p:cNvSpPr>
            <a:spLocks noGrp="1"/>
          </p:cNvSpPr>
          <p:nvPr>
            <p:ph type="sldNum" sz="quarter" idx="12"/>
          </p:nvPr>
        </p:nvSpPr>
        <p:spPr/>
        <p:txBody>
          <a:bodyPr/>
          <a:lstStyle/>
          <a:p>
            <a:fld id="{1F12265F-989D-4F43-8B6C-4F08C12F8485}" type="slidenum">
              <a:rPr lang="en-GB" smtClean="0"/>
              <a:t>‹#›</a:t>
            </a:fld>
            <a:endParaRPr lang="en-GB"/>
          </a:p>
        </p:txBody>
      </p:sp>
    </p:spTree>
    <p:extLst>
      <p:ext uri="{BB962C8B-B14F-4D97-AF65-F5344CB8AC3E}">
        <p14:creationId xmlns:p14="http://schemas.microsoft.com/office/powerpoint/2010/main" val="2337807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00D6C-79A6-E4AF-16A7-85F7F6F1604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4EE65E5-93C9-BEDD-EA79-CA745BFB62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517F36-2781-9ABE-BC8B-8AE993421B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51F25E7-5E23-D319-93C5-0591F33732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F7318F-2B73-4304-0936-7C2EF054B4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B7A730D-E983-908C-69C1-E0BB396B5114}"/>
              </a:ext>
            </a:extLst>
          </p:cNvPr>
          <p:cNvSpPr>
            <a:spLocks noGrp="1"/>
          </p:cNvSpPr>
          <p:nvPr>
            <p:ph type="dt" sz="half" idx="10"/>
          </p:nvPr>
        </p:nvSpPr>
        <p:spPr/>
        <p:txBody>
          <a:bodyPr/>
          <a:lstStyle/>
          <a:p>
            <a:fld id="{402BCFAD-51B2-4A5F-8CD8-68B38F1D7DCD}" type="datetimeFigureOut">
              <a:rPr lang="en-GB" smtClean="0"/>
              <a:t>30/06/2025</a:t>
            </a:fld>
            <a:endParaRPr lang="en-GB"/>
          </a:p>
        </p:txBody>
      </p:sp>
      <p:sp>
        <p:nvSpPr>
          <p:cNvPr id="8" name="Footer Placeholder 7">
            <a:extLst>
              <a:ext uri="{FF2B5EF4-FFF2-40B4-BE49-F238E27FC236}">
                <a16:creationId xmlns:a16="http://schemas.microsoft.com/office/drawing/2014/main" id="{E46E2D3A-4804-3E0C-EABB-07020507ACB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E7D68F3-73DD-5123-AE7C-7B8BBF57BDDA}"/>
              </a:ext>
            </a:extLst>
          </p:cNvPr>
          <p:cNvSpPr>
            <a:spLocks noGrp="1"/>
          </p:cNvSpPr>
          <p:nvPr>
            <p:ph type="sldNum" sz="quarter" idx="12"/>
          </p:nvPr>
        </p:nvSpPr>
        <p:spPr/>
        <p:txBody>
          <a:bodyPr/>
          <a:lstStyle/>
          <a:p>
            <a:fld id="{1F12265F-989D-4F43-8B6C-4F08C12F8485}" type="slidenum">
              <a:rPr lang="en-GB" smtClean="0"/>
              <a:t>‹#›</a:t>
            </a:fld>
            <a:endParaRPr lang="en-GB"/>
          </a:p>
        </p:txBody>
      </p:sp>
    </p:spTree>
    <p:extLst>
      <p:ext uri="{BB962C8B-B14F-4D97-AF65-F5344CB8AC3E}">
        <p14:creationId xmlns:p14="http://schemas.microsoft.com/office/powerpoint/2010/main" val="1102793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2317D-CC0D-102C-B175-4E72D3D3084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F62CAB9-CA79-DCD5-DC17-EE06E31E18DE}"/>
              </a:ext>
            </a:extLst>
          </p:cNvPr>
          <p:cNvSpPr>
            <a:spLocks noGrp="1"/>
          </p:cNvSpPr>
          <p:nvPr>
            <p:ph type="dt" sz="half" idx="10"/>
          </p:nvPr>
        </p:nvSpPr>
        <p:spPr/>
        <p:txBody>
          <a:bodyPr/>
          <a:lstStyle/>
          <a:p>
            <a:fld id="{402BCFAD-51B2-4A5F-8CD8-68B38F1D7DCD}" type="datetimeFigureOut">
              <a:rPr lang="en-GB" smtClean="0"/>
              <a:t>30/06/2025</a:t>
            </a:fld>
            <a:endParaRPr lang="en-GB"/>
          </a:p>
        </p:txBody>
      </p:sp>
      <p:sp>
        <p:nvSpPr>
          <p:cNvPr id="4" name="Footer Placeholder 3">
            <a:extLst>
              <a:ext uri="{FF2B5EF4-FFF2-40B4-BE49-F238E27FC236}">
                <a16:creationId xmlns:a16="http://schemas.microsoft.com/office/drawing/2014/main" id="{DB2CCCF3-D68F-B432-C979-D259F8566A2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F398A30-0FBB-120D-431E-0C463E6B6AB6}"/>
              </a:ext>
            </a:extLst>
          </p:cNvPr>
          <p:cNvSpPr>
            <a:spLocks noGrp="1"/>
          </p:cNvSpPr>
          <p:nvPr>
            <p:ph type="sldNum" sz="quarter" idx="12"/>
          </p:nvPr>
        </p:nvSpPr>
        <p:spPr/>
        <p:txBody>
          <a:bodyPr/>
          <a:lstStyle/>
          <a:p>
            <a:fld id="{1F12265F-989D-4F43-8B6C-4F08C12F8485}" type="slidenum">
              <a:rPr lang="en-GB" smtClean="0"/>
              <a:t>‹#›</a:t>
            </a:fld>
            <a:endParaRPr lang="en-GB"/>
          </a:p>
        </p:txBody>
      </p:sp>
    </p:spTree>
    <p:extLst>
      <p:ext uri="{BB962C8B-B14F-4D97-AF65-F5344CB8AC3E}">
        <p14:creationId xmlns:p14="http://schemas.microsoft.com/office/powerpoint/2010/main" val="940050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F363AA-2605-525A-296C-CB58290B8649}"/>
              </a:ext>
            </a:extLst>
          </p:cNvPr>
          <p:cNvSpPr>
            <a:spLocks noGrp="1"/>
          </p:cNvSpPr>
          <p:nvPr>
            <p:ph type="dt" sz="half" idx="10"/>
          </p:nvPr>
        </p:nvSpPr>
        <p:spPr/>
        <p:txBody>
          <a:bodyPr/>
          <a:lstStyle/>
          <a:p>
            <a:fld id="{402BCFAD-51B2-4A5F-8CD8-68B38F1D7DCD}" type="datetimeFigureOut">
              <a:rPr lang="en-GB" smtClean="0"/>
              <a:t>30/06/2025</a:t>
            </a:fld>
            <a:endParaRPr lang="en-GB"/>
          </a:p>
        </p:txBody>
      </p:sp>
      <p:sp>
        <p:nvSpPr>
          <p:cNvPr id="3" name="Footer Placeholder 2">
            <a:extLst>
              <a:ext uri="{FF2B5EF4-FFF2-40B4-BE49-F238E27FC236}">
                <a16:creationId xmlns:a16="http://schemas.microsoft.com/office/drawing/2014/main" id="{F97D23D1-9CA5-DC8C-1174-E903E00BEE8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208EAA7-EF50-FD81-75A9-6A1BA9C09E8A}"/>
              </a:ext>
            </a:extLst>
          </p:cNvPr>
          <p:cNvSpPr>
            <a:spLocks noGrp="1"/>
          </p:cNvSpPr>
          <p:nvPr>
            <p:ph type="sldNum" sz="quarter" idx="12"/>
          </p:nvPr>
        </p:nvSpPr>
        <p:spPr/>
        <p:txBody>
          <a:bodyPr/>
          <a:lstStyle/>
          <a:p>
            <a:fld id="{1F12265F-989D-4F43-8B6C-4F08C12F8485}" type="slidenum">
              <a:rPr lang="en-GB" smtClean="0"/>
              <a:t>‹#›</a:t>
            </a:fld>
            <a:endParaRPr lang="en-GB"/>
          </a:p>
        </p:txBody>
      </p:sp>
    </p:spTree>
    <p:extLst>
      <p:ext uri="{BB962C8B-B14F-4D97-AF65-F5344CB8AC3E}">
        <p14:creationId xmlns:p14="http://schemas.microsoft.com/office/powerpoint/2010/main" val="2994410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F3530-4C9B-9482-4EEB-C7321E9FFB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1AB39F6-8861-1EDC-291D-DF1C6736D5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9F13135-1C39-3263-781D-29314042B0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EDEFD1-E7DA-9322-DE1F-D73FB7A5BC96}"/>
              </a:ext>
            </a:extLst>
          </p:cNvPr>
          <p:cNvSpPr>
            <a:spLocks noGrp="1"/>
          </p:cNvSpPr>
          <p:nvPr>
            <p:ph type="dt" sz="half" idx="10"/>
          </p:nvPr>
        </p:nvSpPr>
        <p:spPr/>
        <p:txBody>
          <a:bodyPr/>
          <a:lstStyle/>
          <a:p>
            <a:fld id="{402BCFAD-51B2-4A5F-8CD8-68B38F1D7DCD}" type="datetimeFigureOut">
              <a:rPr lang="en-GB" smtClean="0"/>
              <a:t>30/06/2025</a:t>
            </a:fld>
            <a:endParaRPr lang="en-GB"/>
          </a:p>
        </p:txBody>
      </p:sp>
      <p:sp>
        <p:nvSpPr>
          <p:cNvPr id="6" name="Footer Placeholder 5">
            <a:extLst>
              <a:ext uri="{FF2B5EF4-FFF2-40B4-BE49-F238E27FC236}">
                <a16:creationId xmlns:a16="http://schemas.microsoft.com/office/drawing/2014/main" id="{224D018E-AFD2-F405-EC33-CA8389EBA1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ADB3AA-A6FB-9760-CA60-B961186C9CF8}"/>
              </a:ext>
            </a:extLst>
          </p:cNvPr>
          <p:cNvSpPr>
            <a:spLocks noGrp="1"/>
          </p:cNvSpPr>
          <p:nvPr>
            <p:ph type="sldNum" sz="quarter" idx="12"/>
          </p:nvPr>
        </p:nvSpPr>
        <p:spPr/>
        <p:txBody>
          <a:bodyPr/>
          <a:lstStyle/>
          <a:p>
            <a:fld id="{1F12265F-989D-4F43-8B6C-4F08C12F8485}" type="slidenum">
              <a:rPr lang="en-GB" smtClean="0"/>
              <a:t>‹#›</a:t>
            </a:fld>
            <a:endParaRPr lang="en-GB"/>
          </a:p>
        </p:txBody>
      </p:sp>
    </p:spTree>
    <p:extLst>
      <p:ext uri="{BB962C8B-B14F-4D97-AF65-F5344CB8AC3E}">
        <p14:creationId xmlns:p14="http://schemas.microsoft.com/office/powerpoint/2010/main" val="746596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33949-E44B-4EB5-5DD5-359B6E6361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CC10FA8-9BE7-B6D8-AF59-7651C20232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8DE9F08-D8A2-3345-C1AF-C52B357023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9390F5-8DCF-48D6-3CE4-20D0BEE8A3E3}"/>
              </a:ext>
            </a:extLst>
          </p:cNvPr>
          <p:cNvSpPr>
            <a:spLocks noGrp="1"/>
          </p:cNvSpPr>
          <p:nvPr>
            <p:ph type="dt" sz="half" idx="10"/>
          </p:nvPr>
        </p:nvSpPr>
        <p:spPr/>
        <p:txBody>
          <a:bodyPr/>
          <a:lstStyle/>
          <a:p>
            <a:fld id="{402BCFAD-51B2-4A5F-8CD8-68B38F1D7DCD}" type="datetimeFigureOut">
              <a:rPr lang="en-GB" smtClean="0"/>
              <a:t>30/06/2025</a:t>
            </a:fld>
            <a:endParaRPr lang="en-GB"/>
          </a:p>
        </p:txBody>
      </p:sp>
      <p:sp>
        <p:nvSpPr>
          <p:cNvPr id="6" name="Footer Placeholder 5">
            <a:extLst>
              <a:ext uri="{FF2B5EF4-FFF2-40B4-BE49-F238E27FC236}">
                <a16:creationId xmlns:a16="http://schemas.microsoft.com/office/drawing/2014/main" id="{3DB1DDFD-BD28-3DFF-B58D-67BE53B823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82B896-A81B-21AD-2EB5-A7EA2F909294}"/>
              </a:ext>
            </a:extLst>
          </p:cNvPr>
          <p:cNvSpPr>
            <a:spLocks noGrp="1"/>
          </p:cNvSpPr>
          <p:nvPr>
            <p:ph type="sldNum" sz="quarter" idx="12"/>
          </p:nvPr>
        </p:nvSpPr>
        <p:spPr/>
        <p:txBody>
          <a:bodyPr/>
          <a:lstStyle/>
          <a:p>
            <a:fld id="{1F12265F-989D-4F43-8B6C-4F08C12F8485}" type="slidenum">
              <a:rPr lang="en-GB" smtClean="0"/>
              <a:t>‹#›</a:t>
            </a:fld>
            <a:endParaRPr lang="en-GB"/>
          </a:p>
        </p:txBody>
      </p:sp>
    </p:spTree>
    <p:extLst>
      <p:ext uri="{BB962C8B-B14F-4D97-AF65-F5344CB8AC3E}">
        <p14:creationId xmlns:p14="http://schemas.microsoft.com/office/powerpoint/2010/main" val="3596355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4183E4-B15E-037A-09B1-A8BFA7388F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712CB9-B0CA-BF78-39D0-0089899011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6E3D63-6FCB-06F4-5F68-495E56E7CB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02BCFAD-51B2-4A5F-8CD8-68B38F1D7DCD}" type="datetimeFigureOut">
              <a:rPr lang="en-GB" smtClean="0"/>
              <a:t>30/06/2025</a:t>
            </a:fld>
            <a:endParaRPr lang="en-GB"/>
          </a:p>
        </p:txBody>
      </p:sp>
      <p:sp>
        <p:nvSpPr>
          <p:cNvPr id="5" name="Footer Placeholder 4">
            <a:extLst>
              <a:ext uri="{FF2B5EF4-FFF2-40B4-BE49-F238E27FC236}">
                <a16:creationId xmlns:a16="http://schemas.microsoft.com/office/drawing/2014/main" id="{26DBD7DA-59D9-350F-2967-422BD1D6A7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627872A-3F14-F50B-C096-C8243AA551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F12265F-989D-4F43-8B6C-4F08C12F8485}" type="slidenum">
              <a:rPr lang="en-GB" smtClean="0"/>
              <a:t>‹#›</a:t>
            </a:fld>
            <a:endParaRPr lang="en-GB"/>
          </a:p>
        </p:txBody>
      </p:sp>
    </p:spTree>
    <p:extLst>
      <p:ext uri="{BB962C8B-B14F-4D97-AF65-F5344CB8AC3E}">
        <p14:creationId xmlns:p14="http://schemas.microsoft.com/office/powerpoint/2010/main" val="1307865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mailto:clubshr@aab.uk"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gov.uk/government/publications/the-national-minimum-wage-in-2025?utm_source=chatgpt.com" TargetMode="External"/><Relationship Id="rId5" Type="http://schemas.openxmlformats.org/officeDocument/2006/relationships/image" Target="../media/image4.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BD7CC6-2F7F-4587-8E92-D041AB2CE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E7ED1F4-19EF-4BC2-A6EA-DF1525142B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EE7C14F-442F-4416-A4A9-6DA10263A4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5" name="Oval 14">
              <a:extLst>
                <a:ext uri="{FF2B5EF4-FFF2-40B4-BE49-F238E27FC236}">
                  <a16:creationId xmlns:a16="http://schemas.microsoft.com/office/drawing/2014/main" id="{97AC4CCD-70AA-4916-97EA-D9C12FED17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5694289-EA59-4679-9DB4-0646321A8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2EDAD0A-6995-496D-9789-A34C66F5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CBBB211-248C-4F94-900A-80CD8D52F3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48DCC953-87D5-419D-A529-94A946251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F67D0B7-A0F4-47EB-8DF7-2630C056AB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A3919D60-F174-4FEB-9E9D-5AF6BD659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8EF7474-F1F7-47A7-AF33-E38A86EBF6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5" name="Straight Connector 24">
              <a:extLst>
                <a:ext uri="{FF2B5EF4-FFF2-40B4-BE49-F238E27FC236}">
                  <a16:creationId xmlns:a16="http://schemas.microsoft.com/office/drawing/2014/main" id="{8B14C3B3-01E7-4DD2-80BC-D6605BDB3A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9E2ED25-9BE8-462A-BE54-D3E506DBA2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3E48329-07A0-4DBB-9D0C-0614AE372F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ED609B4-86D5-44D5-8511-42AE9B129B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C912E1BF-76C2-49D5-A5AC-1CE20255C4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1" name="Straight Connector 30">
              <a:extLst>
                <a:ext uri="{FF2B5EF4-FFF2-40B4-BE49-F238E27FC236}">
                  <a16:creationId xmlns:a16="http://schemas.microsoft.com/office/drawing/2014/main" id="{84E6722B-B0C0-4A43-91F6-6E2D6E2D7F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8EAB6DA-9741-4668-8E47-957CD51511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36EC6AA-9E44-4DD2-B718-EE04111414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38DE653-B3C7-49E5-A3B0-6C00B26083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6" name="Rectangle 35">
            <a:extLst>
              <a:ext uri="{FF2B5EF4-FFF2-40B4-BE49-F238E27FC236}">
                <a16:creationId xmlns:a16="http://schemas.microsoft.com/office/drawing/2014/main" id="{90AE89EB-4F51-4181-9475-7E1048FB3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B78285A0-9022-40FD-B520-91444BA163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9" name="Straight Connector 38">
              <a:extLst>
                <a:ext uri="{FF2B5EF4-FFF2-40B4-BE49-F238E27FC236}">
                  <a16:creationId xmlns:a16="http://schemas.microsoft.com/office/drawing/2014/main" id="{0E2EED1A-F137-41BB-A555-7CDFF9C334B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E1EC980-DEDC-41BF-995C-1D471C90EC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A2F9486-DC13-4EDD-82CE-7FFC6F4846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46A2475-19E5-46B8-B7FE-C2CF42971F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5BE20CCE-2798-AC14-4457-4F6343194112}"/>
              </a:ext>
            </a:extLst>
          </p:cNvPr>
          <p:cNvSpPr>
            <a:spLocks noGrp="1"/>
          </p:cNvSpPr>
          <p:nvPr>
            <p:ph type="ctrTitle"/>
          </p:nvPr>
        </p:nvSpPr>
        <p:spPr>
          <a:xfrm>
            <a:off x="3320052" y="3533826"/>
            <a:ext cx="5107366" cy="2087424"/>
          </a:xfrm>
          <a:noFill/>
        </p:spPr>
        <p:txBody>
          <a:bodyPr anchor="t">
            <a:normAutofit fontScale="90000"/>
          </a:bodyPr>
          <a:lstStyle/>
          <a:p>
            <a:r>
              <a:rPr lang="en-GB" sz="3600" dirty="0">
                <a:solidFill>
                  <a:schemeClr val="bg1"/>
                </a:solidFill>
              </a:rPr>
              <a:t>May 2025</a:t>
            </a:r>
            <a:br>
              <a:rPr lang="en-GB" sz="3600" dirty="0">
                <a:solidFill>
                  <a:schemeClr val="bg1"/>
                </a:solidFill>
              </a:rPr>
            </a:br>
            <a:br>
              <a:rPr lang="en-GB" sz="3300" dirty="0">
                <a:solidFill>
                  <a:schemeClr val="bg1"/>
                </a:solidFill>
              </a:rPr>
            </a:br>
            <a:r>
              <a:rPr lang="en-GB" sz="3300" dirty="0">
                <a:solidFill>
                  <a:schemeClr val="bg1"/>
                </a:solidFill>
              </a:rPr>
              <a:t>Katie Dunn and Katie Bremner </a:t>
            </a:r>
            <a:br>
              <a:rPr lang="en-GB" sz="3300" dirty="0">
                <a:solidFill>
                  <a:schemeClr val="bg1"/>
                </a:solidFill>
              </a:rPr>
            </a:br>
            <a:r>
              <a:rPr lang="en-GB" sz="3300" dirty="0">
                <a:solidFill>
                  <a:schemeClr val="bg1"/>
                </a:solidFill>
              </a:rPr>
              <a:t>(HR Consultants AAB)</a:t>
            </a:r>
            <a:br>
              <a:rPr lang="en-GB" sz="3300" dirty="0">
                <a:solidFill>
                  <a:schemeClr val="bg1"/>
                </a:solidFill>
              </a:rPr>
            </a:br>
            <a:br>
              <a:rPr lang="en-GB" sz="4800" dirty="0">
                <a:solidFill>
                  <a:schemeClr val="bg1"/>
                </a:solidFill>
              </a:rPr>
            </a:br>
            <a:endParaRPr lang="en-GB" sz="2000" dirty="0">
              <a:solidFill>
                <a:srgbClr val="92D050"/>
              </a:solidFill>
            </a:endParaRPr>
          </a:p>
        </p:txBody>
      </p:sp>
      <p:pic>
        <p:nvPicPr>
          <p:cNvPr id="5" name="Picture 4">
            <a:extLst>
              <a:ext uri="{FF2B5EF4-FFF2-40B4-BE49-F238E27FC236}">
                <a16:creationId xmlns:a16="http://schemas.microsoft.com/office/drawing/2014/main" id="{C7C0F02C-688C-034C-55D2-115735720BE5}"/>
              </a:ext>
            </a:extLst>
          </p:cNvPr>
          <p:cNvPicPr>
            <a:picLocks noChangeAspect="1"/>
          </p:cNvPicPr>
          <p:nvPr/>
        </p:nvPicPr>
        <p:blipFill>
          <a:blip r:embed="rId3"/>
          <a:stretch>
            <a:fillRect/>
          </a:stretch>
        </p:blipFill>
        <p:spPr>
          <a:xfrm>
            <a:off x="626591" y="2350690"/>
            <a:ext cx="10843065" cy="1084305"/>
          </a:xfrm>
          <a:prstGeom prst="rect">
            <a:avLst/>
          </a:prstGeom>
        </p:spPr>
      </p:pic>
      <p:grpSp>
        <p:nvGrpSpPr>
          <p:cNvPr id="44" name="Group 43">
            <a:extLst>
              <a:ext uri="{FF2B5EF4-FFF2-40B4-BE49-F238E27FC236}">
                <a16:creationId xmlns:a16="http://schemas.microsoft.com/office/drawing/2014/main" id="{91CD8CAA-4614-4393-ADD7-7FDFD8ABD7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776904"/>
            <a:ext cx="304800" cy="429768"/>
            <a:chOff x="215328" y="-46937"/>
            <a:chExt cx="304800" cy="2773841"/>
          </a:xfrm>
        </p:grpSpPr>
        <p:cxnSp>
          <p:nvCxnSpPr>
            <p:cNvPr id="45" name="Straight Connector 44">
              <a:extLst>
                <a:ext uri="{FF2B5EF4-FFF2-40B4-BE49-F238E27FC236}">
                  <a16:creationId xmlns:a16="http://schemas.microsoft.com/office/drawing/2014/main" id="{89F5BF84-4D12-40EB-B3CA-72B55341A8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CF91815-2B4A-44C8-BAC2-6732AD11A9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23960DB-F7E9-40C5-BDC7-9700C71B18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95623C8-E3C3-425E-B186-ADFF5B6702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41291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1D164-B54B-2890-DA3B-4D7AFD2E8BB5}"/>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4B12D3E-724E-F883-53B2-E1B1613499D8}"/>
              </a:ext>
            </a:extLst>
          </p:cNvPr>
          <p:cNvPicPr>
            <a:picLocks noChangeAspect="1"/>
          </p:cNvPicPr>
          <p:nvPr/>
        </p:nvPicPr>
        <p:blipFill>
          <a:blip r:embed="rId3"/>
          <a:stretch>
            <a:fillRect/>
          </a:stretch>
        </p:blipFill>
        <p:spPr>
          <a:xfrm>
            <a:off x="0" y="5324475"/>
            <a:ext cx="12289134" cy="1576534"/>
          </a:xfrm>
          <a:prstGeom prst="rect">
            <a:avLst/>
          </a:prstGeom>
        </p:spPr>
      </p:pic>
      <p:sp>
        <p:nvSpPr>
          <p:cNvPr id="5" name="TextBox 4">
            <a:extLst>
              <a:ext uri="{FF2B5EF4-FFF2-40B4-BE49-F238E27FC236}">
                <a16:creationId xmlns:a16="http://schemas.microsoft.com/office/drawing/2014/main" id="{05898B3A-355F-0AB2-014C-FF30F8FE7D65}"/>
              </a:ext>
            </a:extLst>
          </p:cNvPr>
          <p:cNvSpPr txBox="1"/>
          <p:nvPr/>
        </p:nvSpPr>
        <p:spPr>
          <a:xfrm>
            <a:off x="780836" y="502095"/>
            <a:ext cx="9657708" cy="477054"/>
          </a:xfrm>
          <a:prstGeom prst="rect">
            <a:avLst/>
          </a:prstGeom>
          <a:noFill/>
        </p:spPr>
        <p:txBody>
          <a:bodyPr wrap="square" rtlCol="0">
            <a:spAutoFit/>
          </a:bodyPr>
          <a:lstStyle/>
          <a:p>
            <a:r>
              <a:rPr lang="en-GB" sz="2500" dirty="0"/>
              <a:t>Pipeline legislation changes… </a:t>
            </a:r>
          </a:p>
        </p:txBody>
      </p:sp>
      <p:sp>
        <p:nvSpPr>
          <p:cNvPr id="2" name="TextBox 1">
            <a:extLst>
              <a:ext uri="{FF2B5EF4-FFF2-40B4-BE49-F238E27FC236}">
                <a16:creationId xmlns:a16="http://schemas.microsoft.com/office/drawing/2014/main" id="{1E96C7B7-4EAC-A7CD-B3F5-B7FF8EC4C930}"/>
              </a:ext>
            </a:extLst>
          </p:cNvPr>
          <p:cNvSpPr txBox="1"/>
          <p:nvPr/>
        </p:nvSpPr>
        <p:spPr>
          <a:xfrm>
            <a:off x="897275" y="1109608"/>
            <a:ext cx="9924837" cy="3939540"/>
          </a:xfrm>
          <a:prstGeom prst="rect">
            <a:avLst/>
          </a:prstGeom>
          <a:noFill/>
        </p:spPr>
        <p:txBody>
          <a:bodyPr wrap="square" rtlCol="0">
            <a:spAutoFit/>
          </a:bodyPr>
          <a:lstStyle/>
          <a:p>
            <a:r>
              <a:rPr lang="en-US" dirty="0"/>
              <a:t>Changes to 0 Hour Contracts</a:t>
            </a:r>
          </a:p>
          <a:p>
            <a:endParaRPr lang="en-US" sz="1200" dirty="0"/>
          </a:p>
          <a:p>
            <a:r>
              <a:rPr lang="en-US" sz="1300" dirty="0"/>
              <a:t>The UK government has introduced significant reforms to address the use of </a:t>
            </a:r>
            <a:r>
              <a:rPr lang="en-US" sz="1300" dirty="0" err="1"/>
              <a:t>zero-hour</a:t>
            </a:r>
            <a:r>
              <a:rPr lang="en-US" sz="1300" dirty="0"/>
              <a:t> contracts through the Employment Rights Bill. </a:t>
            </a:r>
          </a:p>
          <a:p>
            <a:endParaRPr lang="en-US" sz="1300" dirty="0"/>
          </a:p>
          <a:p>
            <a:r>
              <a:rPr lang="en-US" sz="1300" dirty="0"/>
              <a:t>While a complete ban isn't proposed, the bill aims to provide greater job security and predictability for workers currently on such contracts. Key measures include: </a:t>
            </a:r>
          </a:p>
          <a:p>
            <a:endParaRPr lang="en-US" sz="1300" b="1" dirty="0"/>
          </a:p>
          <a:p>
            <a:pPr marL="171450" indent="-171450">
              <a:buFont typeface="Arial" panose="020B0604020202020204" pitchFamily="34" charset="0"/>
              <a:buChar char="•"/>
            </a:pPr>
            <a:r>
              <a:rPr lang="en-US" sz="1300" b="1" dirty="0"/>
              <a:t>Guaranteed Hours Offer</a:t>
            </a:r>
            <a:r>
              <a:rPr lang="en-US" sz="1300" dirty="0"/>
              <a:t>: Workers identified as 'qualifying workers'—those on </a:t>
            </a:r>
            <a:r>
              <a:rPr lang="en-US" sz="1300" dirty="0" err="1"/>
              <a:t>zero-hour</a:t>
            </a:r>
            <a:r>
              <a:rPr lang="en-US" sz="1300" dirty="0"/>
              <a:t> or 'low hours' contracts who have worked beyond their contracted hours over a specified reference period—will have the right to a 'guaranteed hours offer.' This offer involves a new or modified contract that reflects the average hours worked during the reference period, ensuring a minimum level of work and income stability.</a:t>
            </a:r>
          </a:p>
          <a:p>
            <a:pPr marL="171450" indent="-171450">
              <a:buFont typeface="Arial" panose="020B0604020202020204" pitchFamily="34" charset="0"/>
              <a:buChar char="•"/>
            </a:pPr>
            <a:endParaRPr lang="en-US" sz="1300" dirty="0"/>
          </a:p>
          <a:p>
            <a:pPr marL="171450" indent="-171450">
              <a:buFont typeface="Arial" panose="020B0604020202020204" pitchFamily="34" charset="0"/>
              <a:buChar char="•"/>
            </a:pPr>
            <a:r>
              <a:rPr lang="en-US" sz="1300" b="1" dirty="0"/>
              <a:t>Inclusion of Agency Workers</a:t>
            </a:r>
            <a:r>
              <a:rPr lang="en-US" sz="1300" dirty="0"/>
              <a:t>: To prevent employers from circumventing the regulations by utilizing agency workers, the ban on </a:t>
            </a:r>
            <a:r>
              <a:rPr lang="en-US" sz="1300" dirty="0" err="1"/>
              <a:t>zero-hour</a:t>
            </a:r>
            <a:r>
              <a:rPr lang="en-US" sz="1300" dirty="0"/>
              <a:t> contracts will extend to include agency workers. Employers will be mandated to offer agency workers contracts that guarantee minimum weekly hours. ​</a:t>
            </a:r>
          </a:p>
          <a:p>
            <a:pPr marL="171450" indent="-171450">
              <a:buFont typeface="Arial" panose="020B0604020202020204" pitchFamily="34" charset="0"/>
              <a:buChar char="•"/>
            </a:pPr>
            <a:endParaRPr lang="en-US" sz="1300" dirty="0"/>
          </a:p>
          <a:p>
            <a:pPr marL="171450" indent="-171450">
              <a:buFont typeface="Arial" panose="020B0604020202020204" pitchFamily="34" charset="0"/>
              <a:buChar char="•"/>
            </a:pPr>
            <a:r>
              <a:rPr lang="en-US" sz="1300" b="1" dirty="0"/>
              <a:t>Regulation of Umbrella Companies</a:t>
            </a:r>
            <a:r>
              <a:rPr lang="en-US" sz="1300" dirty="0"/>
              <a:t>: Umbrella companies, which often leave workers uncertain about their employment rights and responsibilities, will come under stricter regulation to ensure clarity and protection for the workers they employ. </a:t>
            </a:r>
          </a:p>
          <a:p>
            <a:endParaRPr lang="en-US" sz="1200" dirty="0"/>
          </a:p>
        </p:txBody>
      </p:sp>
    </p:spTree>
    <p:extLst>
      <p:ext uri="{BB962C8B-B14F-4D97-AF65-F5344CB8AC3E}">
        <p14:creationId xmlns:p14="http://schemas.microsoft.com/office/powerpoint/2010/main" val="1863802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DB360-A479-9B43-1D06-540C3A16E4C7}"/>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CB4DD92F-A8C4-B084-2C26-C99A186D5B84}"/>
              </a:ext>
            </a:extLst>
          </p:cNvPr>
          <p:cNvPicPr>
            <a:picLocks noChangeAspect="1"/>
          </p:cNvPicPr>
          <p:nvPr/>
        </p:nvPicPr>
        <p:blipFill>
          <a:blip r:embed="rId3"/>
          <a:stretch>
            <a:fillRect/>
          </a:stretch>
        </p:blipFill>
        <p:spPr>
          <a:xfrm>
            <a:off x="0" y="5324475"/>
            <a:ext cx="12289134" cy="1576534"/>
          </a:xfrm>
          <a:prstGeom prst="rect">
            <a:avLst/>
          </a:prstGeom>
        </p:spPr>
      </p:pic>
      <p:sp>
        <p:nvSpPr>
          <p:cNvPr id="5" name="TextBox 4">
            <a:extLst>
              <a:ext uri="{FF2B5EF4-FFF2-40B4-BE49-F238E27FC236}">
                <a16:creationId xmlns:a16="http://schemas.microsoft.com/office/drawing/2014/main" id="{AD43DAAF-17FF-01F0-683C-85F13407DECB}"/>
              </a:ext>
            </a:extLst>
          </p:cNvPr>
          <p:cNvSpPr txBox="1"/>
          <p:nvPr/>
        </p:nvSpPr>
        <p:spPr>
          <a:xfrm>
            <a:off x="2548612" y="1940621"/>
            <a:ext cx="7191910" cy="784830"/>
          </a:xfrm>
          <a:prstGeom prst="rect">
            <a:avLst/>
          </a:prstGeom>
          <a:noFill/>
        </p:spPr>
        <p:txBody>
          <a:bodyPr wrap="square" rtlCol="0">
            <a:spAutoFit/>
          </a:bodyPr>
          <a:lstStyle/>
          <a:p>
            <a:r>
              <a:rPr lang="en-GB" sz="4500" dirty="0"/>
              <a:t>Pension and Payroll Basics</a:t>
            </a:r>
          </a:p>
        </p:txBody>
      </p:sp>
      <p:pic>
        <p:nvPicPr>
          <p:cNvPr id="10" name="Picture 9" descr="Stacks of gold coins">
            <a:extLst>
              <a:ext uri="{FF2B5EF4-FFF2-40B4-BE49-F238E27FC236}">
                <a16:creationId xmlns:a16="http://schemas.microsoft.com/office/drawing/2014/main" id="{C6E3C842-19A1-5085-399F-8AF18B49E8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0075" y="2637498"/>
            <a:ext cx="4030466" cy="2686977"/>
          </a:xfrm>
          <a:prstGeom prst="rect">
            <a:avLst/>
          </a:prstGeom>
        </p:spPr>
      </p:pic>
    </p:spTree>
    <p:extLst>
      <p:ext uri="{BB962C8B-B14F-4D97-AF65-F5344CB8AC3E}">
        <p14:creationId xmlns:p14="http://schemas.microsoft.com/office/powerpoint/2010/main" val="676837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AF124-753F-13C3-AD09-CF383C6A995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432AC722-EBB4-83E4-CDCD-07D8BBB48E6A}"/>
              </a:ext>
            </a:extLst>
          </p:cNvPr>
          <p:cNvPicPr>
            <a:picLocks noChangeAspect="1"/>
          </p:cNvPicPr>
          <p:nvPr/>
        </p:nvPicPr>
        <p:blipFill>
          <a:blip r:embed="rId3"/>
          <a:stretch>
            <a:fillRect/>
          </a:stretch>
        </p:blipFill>
        <p:spPr>
          <a:xfrm>
            <a:off x="0" y="5324475"/>
            <a:ext cx="12289134" cy="1576534"/>
          </a:xfrm>
          <a:prstGeom prst="rect">
            <a:avLst/>
          </a:prstGeom>
        </p:spPr>
      </p:pic>
      <p:sp>
        <p:nvSpPr>
          <p:cNvPr id="5" name="TextBox 4">
            <a:extLst>
              <a:ext uri="{FF2B5EF4-FFF2-40B4-BE49-F238E27FC236}">
                <a16:creationId xmlns:a16="http://schemas.microsoft.com/office/drawing/2014/main" id="{DF0C1806-F39E-18CF-7083-21FD30ED8F28}"/>
              </a:ext>
            </a:extLst>
          </p:cNvPr>
          <p:cNvSpPr txBox="1"/>
          <p:nvPr/>
        </p:nvSpPr>
        <p:spPr>
          <a:xfrm>
            <a:off x="544531" y="375157"/>
            <a:ext cx="9657708" cy="477054"/>
          </a:xfrm>
          <a:prstGeom prst="rect">
            <a:avLst/>
          </a:prstGeom>
          <a:noFill/>
        </p:spPr>
        <p:txBody>
          <a:bodyPr wrap="square" rtlCol="0">
            <a:spAutoFit/>
          </a:bodyPr>
          <a:lstStyle/>
          <a:p>
            <a:r>
              <a:rPr lang="en-GB" sz="2500" dirty="0"/>
              <a:t>Pensions and Payroll</a:t>
            </a:r>
            <a:endParaRPr lang="en-GB" sz="2500" u="sng" dirty="0"/>
          </a:p>
        </p:txBody>
      </p:sp>
      <p:sp>
        <p:nvSpPr>
          <p:cNvPr id="2" name="TextBox 1">
            <a:extLst>
              <a:ext uri="{FF2B5EF4-FFF2-40B4-BE49-F238E27FC236}">
                <a16:creationId xmlns:a16="http://schemas.microsoft.com/office/drawing/2014/main" id="{E50136E6-D5ED-8C7F-4CA9-365C78C5FC71}"/>
              </a:ext>
            </a:extLst>
          </p:cNvPr>
          <p:cNvSpPr txBox="1"/>
          <p:nvPr/>
        </p:nvSpPr>
        <p:spPr>
          <a:xfrm>
            <a:off x="873304" y="1140181"/>
            <a:ext cx="3339101" cy="3693319"/>
          </a:xfrm>
          <a:prstGeom prst="rect">
            <a:avLst/>
          </a:prstGeom>
          <a:noFill/>
        </p:spPr>
        <p:txBody>
          <a:bodyPr wrap="square" rtlCol="0">
            <a:spAutoFit/>
          </a:bodyPr>
          <a:lstStyle/>
          <a:p>
            <a:r>
              <a:rPr lang="en-GB" sz="1800" u="sng" dirty="0"/>
              <a:t>Record Keeping Basics</a:t>
            </a:r>
          </a:p>
          <a:p>
            <a:endParaRPr lang="en-US" b="0" i="0" dirty="0">
              <a:solidFill>
                <a:srgbClr val="001D35"/>
              </a:solidFill>
              <a:effectLst/>
              <a:latin typeface="Google Sans"/>
            </a:endParaRPr>
          </a:p>
          <a:p>
            <a:r>
              <a:rPr lang="en-US" b="0" i="0" dirty="0">
                <a:solidFill>
                  <a:srgbClr val="001D35"/>
                </a:solidFill>
                <a:effectLst/>
                <a:latin typeface="Google Sans"/>
              </a:rPr>
              <a:t>Payroll </a:t>
            </a:r>
            <a:r>
              <a:rPr lang="en-US" b="0" i="0" dirty="0">
                <a:solidFill>
                  <a:srgbClr val="FF0000"/>
                </a:solidFill>
                <a:effectLst/>
                <a:latin typeface="Google Sans"/>
              </a:rPr>
              <a:t>record-keeping</a:t>
            </a:r>
            <a:r>
              <a:rPr lang="en-US" b="0" i="0" dirty="0">
                <a:solidFill>
                  <a:srgbClr val="001D35"/>
                </a:solidFill>
                <a:effectLst/>
                <a:latin typeface="Google Sans"/>
              </a:rPr>
              <a:t> is a crucial duty of care for employers, ensuring accurate and compliant payroll processes. </a:t>
            </a:r>
          </a:p>
          <a:p>
            <a:endParaRPr lang="en-US" dirty="0">
              <a:solidFill>
                <a:srgbClr val="001D35"/>
              </a:solidFill>
              <a:latin typeface="Google Sans"/>
            </a:endParaRPr>
          </a:p>
          <a:p>
            <a:r>
              <a:rPr lang="en-US" b="0" i="0" dirty="0">
                <a:solidFill>
                  <a:srgbClr val="001D35"/>
                </a:solidFill>
                <a:effectLst/>
                <a:latin typeface="Google Sans"/>
              </a:rPr>
              <a:t>This involves maintaining detailed records of employee pay, deductions, and other relevant data, as well as complying with regulations like GDPR for data protection. </a:t>
            </a:r>
            <a:endParaRPr lang="en-GB" dirty="0"/>
          </a:p>
        </p:txBody>
      </p:sp>
      <p:graphicFrame>
        <p:nvGraphicFramePr>
          <p:cNvPr id="6" name="Diagram 5">
            <a:extLst>
              <a:ext uri="{FF2B5EF4-FFF2-40B4-BE49-F238E27FC236}">
                <a16:creationId xmlns:a16="http://schemas.microsoft.com/office/drawing/2014/main" id="{32716C02-02AC-2A9F-A730-3C30DE80C991}"/>
              </a:ext>
            </a:extLst>
          </p:cNvPr>
          <p:cNvGraphicFramePr/>
          <p:nvPr>
            <p:extLst>
              <p:ext uri="{D42A27DB-BD31-4B8C-83A1-F6EECF244321}">
                <p14:modId xmlns:p14="http://schemas.microsoft.com/office/powerpoint/2010/main" val="4170834721"/>
              </p:ext>
            </p:extLst>
          </p:nvPr>
        </p:nvGraphicFramePr>
        <p:xfrm>
          <a:off x="4843694" y="979149"/>
          <a:ext cx="6475002" cy="40573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70895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92AA1-6476-E91B-E8DE-B8FBDBF4E93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2D31101-B957-A673-9700-AECA06CF3A2F}"/>
              </a:ext>
            </a:extLst>
          </p:cNvPr>
          <p:cNvPicPr>
            <a:picLocks noChangeAspect="1"/>
          </p:cNvPicPr>
          <p:nvPr/>
        </p:nvPicPr>
        <p:blipFill>
          <a:blip r:embed="rId3"/>
          <a:stretch>
            <a:fillRect/>
          </a:stretch>
        </p:blipFill>
        <p:spPr>
          <a:xfrm>
            <a:off x="0" y="5324475"/>
            <a:ext cx="12289134" cy="1576534"/>
          </a:xfrm>
          <a:prstGeom prst="rect">
            <a:avLst/>
          </a:prstGeom>
        </p:spPr>
      </p:pic>
      <p:sp>
        <p:nvSpPr>
          <p:cNvPr id="5" name="TextBox 4">
            <a:extLst>
              <a:ext uri="{FF2B5EF4-FFF2-40B4-BE49-F238E27FC236}">
                <a16:creationId xmlns:a16="http://schemas.microsoft.com/office/drawing/2014/main" id="{73F72DC6-A3EB-C74D-562C-ECA69F0B401A}"/>
              </a:ext>
            </a:extLst>
          </p:cNvPr>
          <p:cNvSpPr txBox="1"/>
          <p:nvPr/>
        </p:nvSpPr>
        <p:spPr>
          <a:xfrm>
            <a:off x="534256" y="502095"/>
            <a:ext cx="9657708" cy="477054"/>
          </a:xfrm>
          <a:prstGeom prst="rect">
            <a:avLst/>
          </a:prstGeom>
          <a:noFill/>
        </p:spPr>
        <p:txBody>
          <a:bodyPr wrap="square" rtlCol="0">
            <a:spAutoFit/>
          </a:bodyPr>
          <a:lstStyle/>
          <a:p>
            <a:r>
              <a:rPr lang="en-GB" sz="2500" dirty="0"/>
              <a:t>Pensions and Payroll</a:t>
            </a:r>
          </a:p>
        </p:txBody>
      </p:sp>
      <p:sp>
        <p:nvSpPr>
          <p:cNvPr id="2" name="TextBox 1">
            <a:extLst>
              <a:ext uri="{FF2B5EF4-FFF2-40B4-BE49-F238E27FC236}">
                <a16:creationId xmlns:a16="http://schemas.microsoft.com/office/drawing/2014/main" id="{34384BCE-6864-71F7-DE04-9F428AE5CDA0}"/>
              </a:ext>
            </a:extLst>
          </p:cNvPr>
          <p:cNvSpPr txBox="1"/>
          <p:nvPr/>
        </p:nvSpPr>
        <p:spPr>
          <a:xfrm>
            <a:off x="534256" y="979149"/>
            <a:ext cx="10263884" cy="4031873"/>
          </a:xfrm>
          <a:prstGeom prst="rect">
            <a:avLst/>
          </a:prstGeom>
          <a:noFill/>
        </p:spPr>
        <p:txBody>
          <a:bodyPr wrap="square" rtlCol="0">
            <a:spAutoFit/>
          </a:bodyPr>
          <a:lstStyle/>
          <a:p>
            <a:r>
              <a:rPr lang="en-US" sz="1600" b="1" dirty="0"/>
              <a:t>Key Responsibilities and Record-Keeping:</a:t>
            </a:r>
          </a:p>
          <a:p>
            <a:endParaRPr lang="en-US" sz="1600" b="1" dirty="0"/>
          </a:p>
          <a:p>
            <a:r>
              <a:rPr lang="en-US" sz="1600" u="sng" dirty="0"/>
              <a:t>Accurate Record Keeping: </a:t>
            </a:r>
            <a:r>
              <a:rPr lang="en-US" sz="1600" dirty="0"/>
              <a:t>Employers must keep detailed records of all employee pay, deductions (like tax and National Insurance contributions), and other relevant information. </a:t>
            </a:r>
          </a:p>
          <a:p>
            <a:endParaRPr lang="en-US" sz="1600" u="sng" dirty="0"/>
          </a:p>
          <a:p>
            <a:r>
              <a:rPr lang="en-US" sz="1600" u="sng" dirty="0"/>
              <a:t>Legal Compliance: </a:t>
            </a:r>
            <a:r>
              <a:rPr lang="en-US" sz="1600" dirty="0"/>
              <a:t>Record-keeping must comply with various laws and regulations, including those related to minimum wage, working hours, and statutory leave. </a:t>
            </a:r>
          </a:p>
          <a:p>
            <a:endParaRPr lang="en-US" sz="1600" u="sng" dirty="0"/>
          </a:p>
          <a:p>
            <a:r>
              <a:rPr lang="en-US" sz="1600" u="sng" dirty="0"/>
              <a:t>Data Protection (GDPR): </a:t>
            </a:r>
            <a:r>
              <a:rPr lang="en-US" sz="1600" dirty="0"/>
              <a:t>Employers have a duty to protect employee data and ensure it is stored securely and accessed only by authorized personnel, as per GDPR. </a:t>
            </a:r>
          </a:p>
          <a:p>
            <a:endParaRPr lang="en-US" sz="1600" u="sng" dirty="0"/>
          </a:p>
          <a:p>
            <a:r>
              <a:rPr lang="en-US" sz="1600" u="sng" dirty="0"/>
              <a:t>HMRC Reporting: </a:t>
            </a:r>
            <a:r>
              <a:rPr lang="en-US" sz="1600" dirty="0"/>
              <a:t>Records must be accurate and support any reporting requirements to HMRC, such as Real Time Information (RTI) for PAYE and payroll. </a:t>
            </a:r>
          </a:p>
          <a:p>
            <a:endParaRPr lang="en-US" sz="1600" u="sng" dirty="0"/>
          </a:p>
          <a:p>
            <a:r>
              <a:rPr lang="en-US" sz="1600" u="sng" dirty="0"/>
              <a:t>Retention Period: </a:t>
            </a:r>
            <a:r>
              <a:rPr lang="en-US" sz="1600" dirty="0"/>
              <a:t>Most payroll records must be kept for at least three years, and some records may need to be kept for a longer period, such as six years for payroll data or seven years for contractor payments</a:t>
            </a:r>
            <a:r>
              <a:rPr lang="en-US" sz="1400" dirty="0"/>
              <a:t>. </a:t>
            </a:r>
            <a:endParaRPr lang="en-GB" sz="1400" dirty="0"/>
          </a:p>
        </p:txBody>
      </p:sp>
    </p:spTree>
    <p:extLst>
      <p:ext uri="{BB962C8B-B14F-4D97-AF65-F5344CB8AC3E}">
        <p14:creationId xmlns:p14="http://schemas.microsoft.com/office/powerpoint/2010/main" val="1788341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46380-2192-4CFD-9D2D-C455DFB127E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50286C0-4BAE-C877-D723-67F9A941E645}"/>
              </a:ext>
            </a:extLst>
          </p:cNvPr>
          <p:cNvPicPr>
            <a:picLocks noChangeAspect="1"/>
          </p:cNvPicPr>
          <p:nvPr/>
        </p:nvPicPr>
        <p:blipFill>
          <a:blip r:embed="rId3"/>
          <a:stretch>
            <a:fillRect/>
          </a:stretch>
        </p:blipFill>
        <p:spPr>
          <a:xfrm>
            <a:off x="0" y="5324475"/>
            <a:ext cx="12289134" cy="1576534"/>
          </a:xfrm>
          <a:prstGeom prst="rect">
            <a:avLst/>
          </a:prstGeom>
        </p:spPr>
      </p:pic>
      <p:sp>
        <p:nvSpPr>
          <p:cNvPr id="5" name="TextBox 4">
            <a:extLst>
              <a:ext uri="{FF2B5EF4-FFF2-40B4-BE49-F238E27FC236}">
                <a16:creationId xmlns:a16="http://schemas.microsoft.com/office/drawing/2014/main" id="{39A82A4F-1BD1-47CF-934F-A2C2C9D29A5F}"/>
              </a:ext>
            </a:extLst>
          </p:cNvPr>
          <p:cNvSpPr txBox="1"/>
          <p:nvPr/>
        </p:nvSpPr>
        <p:spPr>
          <a:xfrm>
            <a:off x="534256" y="541146"/>
            <a:ext cx="9657708" cy="477054"/>
          </a:xfrm>
          <a:prstGeom prst="rect">
            <a:avLst/>
          </a:prstGeom>
          <a:noFill/>
        </p:spPr>
        <p:txBody>
          <a:bodyPr wrap="square" rtlCol="0">
            <a:spAutoFit/>
          </a:bodyPr>
          <a:lstStyle/>
          <a:p>
            <a:r>
              <a:rPr lang="en-GB" sz="2500" dirty="0"/>
              <a:t>Pensions and Payroll</a:t>
            </a:r>
          </a:p>
        </p:txBody>
      </p:sp>
      <p:sp>
        <p:nvSpPr>
          <p:cNvPr id="3" name="TextBox 2">
            <a:extLst>
              <a:ext uri="{FF2B5EF4-FFF2-40B4-BE49-F238E27FC236}">
                <a16:creationId xmlns:a16="http://schemas.microsoft.com/office/drawing/2014/main" id="{0C1F2053-238A-970D-D049-E49646C5123F}"/>
              </a:ext>
            </a:extLst>
          </p:cNvPr>
          <p:cNvSpPr txBox="1"/>
          <p:nvPr/>
        </p:nvSpPr>
        <p:spPr>
          <a:xfrm>
            <a:off x="714054" y="1528178"/>
            <a:ext cx="9298112" cy="2616101"/>
          </a:xfrm>
          <a:prstGeom prst="rect">
            <a:avLst/>
          </a:prstGeom>
          <a:noFill/>
        </p:spPr>
        <p:txBody>
          <a:bodyPr wrap="square">
            <a:spAutoFit/>
          </a:bodyPr>
          <a:lstStyle/>
          <a:p>
            <a:pPr algn="l">
              <a:spcAft>
                <a:spcPts val="600"/>
              </a:spcAft>
            </a:pPr>
            <a:r>
              <a:rPr lang="en-US" sz="1600" i="0" u="sng" dirty="0">
                <a:effectLst/>
                <a:latin typeface="Aptos (Body)"/>
              </a:rPr>
              <a:t>Secure Storage: </a:t>
            </a:r>
            <a:r>
              <a:rPr lang="en-US" sz="1600" b="0" i="0" dirty="0">
                <a:effectLst/>
                <a:latin typeface="Aptos (Body)"/>
              </a:rPr>
              <a:t>Records should be stored securely, whether in physical or electronic format, and disposed of securely when no longer needed. </a:t>
            </a:r>
          </a:p>
          <a:p>
            <a:pPr algn="l" fontAlgn="ctr">
              <a:spcAft>
                <a:spcPts val="600"/>
              </a:spcAft>
            </a:pPr>
            <a:endParaRPr lang="en-US" sz="1600" b="0" i="0" dirty="0">
              <a:effectLst/>
              <a:latin typeface="Aptos (Body)"/>
            </a:endParaRPr>
          </a:p>
          <a:p>
            <a:pPr algn="l">
              <a:spcAft>
                <a:spcPts val="600"/>
              </a:spcAft>
            </a:pPr>
            <a:r>
              <a:rPr lang="en-US" sz="1600" i="0" u="sng" dirty="0">
                <a:effectLst/>
                <a:latin typeface="Aptos (Body)"/>
              </a:rPr>
              <a:t>Accessibility: </a:t>
            </a:r>
            <a:r>
              <a:rPr lang="en-US" sz="1600" b="0" i="0" dirty="0">
                <a:effectLst/>
                <a:latin typeface="Aptos (Body)"/>
              </a:rPr>
              <a:t>Records should be accessible to authorized personnel when needed, including employees and relevant authorities. </a:t>
            </a:r>
          </a:p>
          <a:p>
            <a:pPr algn="l" fontAlgn="ctr">
              <a:spcAft>
                <a:spcPts val="600"/>
              </a:spcAft>
            </a:pPr>
            <a:endParaRPr lang="en-US" sz="1600" b="0" i="0" dirty="0">
              <a:effectLst/>
              <a:latin typeface="Aptos (Body)"/>
            </a:endParaRPr>
          </a:p>
          <a:p>
            <a:pPr algn="l">
              <a:spcAft>
                <a:spcPts val="1500"/>
              </a:spcAft>
            </a:pPr>
            <a:r>
              <a:rPr lang="en-US" sz="1600" i="0" u="sng" dirty="0">
                <a:effectLst/>
                <a:latin typeface="Aptos (Body)"/>
              </a:rPr>
              <a:t>Duty of Care: </a:t>
            </a:r>
            <a:r>
              <a:rPr lang="en-US" sz="1600" b="0" i="0" dirty="0">
                <a:effectLst/>
                <a:latin typeface="Aptos (Body)"/>
              </a:rPr>
              <a:t>Employers have a duty of care to ensure the safety and well-being of their workforce, which includes taking reasonable steps to ensure a safe working environment, adequate training, and proper equipment. </a:t>
            </a:r>
            <a:endParaRPr lang="en-US" sz="1100" b="0" i="0" dirty="0">
              <a:effectLst/>
              <a:latin typeface="Aptos (Body)"/>
            </a:endParaRPr>
          </a:p>
        </p:txBody>
      </p:sp>
    </p:spTree>
    <p:extLst>
      <p:ext uri="{BB962C8B-B14F-4D97-AF65-F5344CB8AC3E}">
        <p14:creationId xmlns:p14="http://schemas.microsoft.com/office/powerpoint/2010/main" val="1542442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7481A-728A-6DA9-7C3F-A0DB515E34F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8B5B558-B56F-8CBC-D9B7-2BD3E1BA9E25}"/>
              </a:ext>
            </a:extLst>
          </p:cNvPr>
          <p:cNvPicPr>
            <a:picLocks noChangeAspect="1"/>
          </p:cNvPicPr>
          <p:nvPr/>
        </p:nvPicPr>
        <p:blipFill>
          <a:blip r:embed="rId3"/>
          <a:stretch>
            <a:fillRect/>
          </a:stretch>
        </p:blipFill>
        <p:spPr>
          <a:xfrm>
            <a:off x="0" y="5324475"/>
            <a:ext cx="12289134" cy="1576534"/>
          </a:xfrm>
          <a:prstGeom prst="rect">
            <a:avLst/>
          </a:prstGeom>
        </p:spPr>
      </p:pic>
      <p:sp>
        <p:nvSpPr>
          <p:cNvPr id="5" name="TextBox 4">
            <a:extLst>
              <a:ext uri="{FF2B5EF4-FFF2-40B4-BE49-F238E27FC236}">
                <a16:creationId xmlns:a16="http://schemas.microsoft.com/office/drawing/2014/main" id="{ACFB4CA6-C3DF-1F0D-E4F0-8A7655F24AEF}"/>
              </a:ext>
            </a:extLst>
          </p:cNvPr>
          <p:cNvSpPr txBox="1"/>
          <p:nvPr/>
        </p:nvSpPr>
        <p:spPr>
          <a:xfrm>
            <a:off x="534256" y="502095"/>
            <a:ext cx="9657708" cy="379463"/>
          </a:xfrm>
          <a:prstGeom prst="rect">
            <a:avLst/>
          </a:prstGeom>
          <a:noFill/>
        </p:spPr>
        <p:txBody>
          <a:bodyPr wrap="square" rtlCol="0">
            <a:spAutoFit/>
          </a:bodyPr>
          <a:lstStyle/>
          <a:p>
            <a:pPr algn="l">
              <a:lnSpc>
                <a:spcPts val="1950"/>
              </a:lnSpc>
              <a:spcBef>
                <a:spcPts val="1500"/>
              </a:spcBef>
              <a:spcAft>
                <a:spcPts val="750"/>
              </a:spcAft>
              <a:buNone/>
            </a:pPr>
            <a:r>
              <a:rPr lang="en-US" sz="2800" b="0" i="0" dirty="0">
                <a:solidFill>
                  <a:srgbClr val="001D35"/>
                </a:solidFill>
                <a:effectLst/>
                <a:latin typeface="Google Sans"/>
              </a:rPr>
              <a:t>Consequences of Failing to Keep Records:</a:t>
            </a:r>
          </a:p>
        </p:txBody>
      </p:sp>
      <p:sp>
        <p:nvSpPr>
          <p:cNvPr id="3" name="TextBox 2">
            <a:extLst>
              <a:ext uri="{FF2B5EF4-FFF2-40B4-BE49-F238E27FC236}">
                <a16:creationId xmlns:a16="http://schemas.microsoft.com/office/drawing/2014/main" id="{ACB34203-9DBC-1343-B95B-E44EE5952041}"/>
              </a:ext>
            </a:extLst>
          </p:cNvPr>
          <p:cNvSpPr txBox="1"/>
          <p:nvPr/>
        </p:nvSpPr>
        <p:spPr>
          <a:xfrm>
            <a:off x="780836" y="1350527"/>
            <a:ext cx="6143946" cy="3150863"/>
          </a:xfrm>
          <a:prstGeom prst="rect">
            <a:avLst/>
          </a:prstGeom>
          <a:noFill/>
        </p:spPr>
        <p:txBody>
          <a:bodyPr wrap="square">
            <a:spAutoFit/>
          </a:bodyPr>
          <a:lstStyle/>
          <a:p>
            <a:pPr algn="l">
              <a:lnSpc>
                <a:spcPts val="1650"/>
              </a:lnSpc>
              <a:spcAft>
                <a:spcPts val="600"/>
              </a:spcAft>
            </a:pPr>
            <a:r>
              <a:rPr lang="en-US" sz="1800" i="0" u="sng" dirty="0">
                <a:effectLst/>
              </a:rPr>
              <a:t>HMRC Penalties:</a:t>
            </a:r>
          </a:p>
          <a:p>
            <a:pPr algn="l" fontAlgn="ctr">
              <a:lnSpc>
                <a:spcPts val="1650"/>
              </a:lnSpc>
              <a:spcAft>
                <a:spcPts val="600"/>
              </a:spcAft>
            </a:pPr>
            <a:r>
              <a:rPr lang="en-US" sz="1800" i="0" dirty="0">
                <a:effectLst/>
              </a:rPr>
              <a:t>Failing to keep accurate records can result in penalties from HMRC, potentially up to £3,000. </a:t>
            </a:r>
          </a:p>
          <a:p>
            <a:pPr algn="l" fontAlgn="ctr">
              <a:lnSpc>
                <a:spcPts val="1650"/>
              </a:lnSpc>
              <a:spcAft>
                <a:spcPts val="600"/>
              </a:spcAft>
            </a:pPr>
            <a:endParaRPr lang="en-US" sz="1800" i="0" dirty="0">
              <a:effectLst/>
            </a:endParaRPr>
          </a:p>
          <a:p>
            <a:pPr algn="l">
              <a:lnSpc>
                <a:spcPts val="1650"/>
              </a:lnSpc>
              <a:spcAft>
                <a:spcPts val="600"/>
              </a:spcAft>
            </a:pPr>
            <a:r>
              <a:rPr lang="en-US" sz="1800" i="0" u="sng" dirty="0">
                <a:effectLst/>
              </a:rPr>
              <a:t>Legal Disputes:</a:t>
            </a:r>
          </a:p>
          <a:p>
            <a:pPr algn="l" fontAlgn="ctr">
              <a:lnSpc>
                <a:spcPts val="1650"/>
              </a:lnSpc>
              <a:spcAft>
                <a:spcPts val="600"/>
              </a:spcAft>
            </a:pPr>
            <a:r>
              <a:rPr lang="en-US" sz="1800" i="0" dirty="0">
                <a:effectLst/>
              </a:rPr>
              <a:t>Inaccurate records can lead to disputes with employees, potentially resulting in legal action. </a:t>
            </a:r>
          </a:p>
          <a:p>
            <a:pPr algn="l" fontAlgn="ctr">
              <a:lnSpc>
                <a:spcPts val="1650"/>
              </a:lnSpc>
              <a:spcAft>
                <a:spcPts val="600"/>
              </a:spcAft>
            </a:pPr>
            <a:endParaRPr lang="en-US" sz="1800" i="0" dirty="0">
              <a:effectLst/>
            </a:endParaRPr>
          </a:p>
          <a:p>
            <a:pPr algn="l">
              <a:lnSpc>
                <a:spcPts val="1650"/>
              </a:lnSpc>
              <a:spcAft>
                <a:spcPts val="1500"/>
              </a:spcAft>
            </a:pPr>
            <a:r>
              <a:rPr lang="en-US" sz="1800" i="0" u="sng" dirty="0">
                <a:effectLst/>
              </a:rPr>
              <a:t>Damage to Reputation:</a:t>
            </a:r>
          </a:p>
          <a:p>
            <a:pPr algn="l">
              <a:lnSpc>
                <a:spcPts val="1650"/>
              </a:lnSpc>
              <a:spcAft>
                <a:spcPts val="1500"/>
              </a:spcAft>
            </a:pPr>
            <a:r>
              <a:rPr lang="en-US" sz="1800" i="0" dirty="0">
                <a:effectLst/>
              </a:rPr>
              <a:t>Poor record-keeping can damage an employer's reputation and create a negative image for the company. </a:t>
            </a:r>
          </a:p>
        </p:txBody>
      </p:sp>
      <p:pic>
        <p:nvPicPr>
          <p:cNvPr id="6" name="Picture 5" descr="Gavel resting on block">
            <a:extLst>
              <a:ext uri="{FF2B5EF4-FFF2-40B4-BE49-F238E27FC236}">
                <a16:creationId xmlns:a16="http://schemas.microsoft.com/office/drawing/2014/main" id="{7FB04300-181F-041E-6C7A-DC9A2BCB6A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6995" y="1427472"/>
            <a:ext cx="4610877" cy="3073918"/>
          </a:xfrm>
          <a:prstGeom prst="rect">
            <a:avLst/>
          </a:prstGeom>
        </p:spPr>
      </p:pic>
    </p:spTree>
    <p:extLst>
      <p:ext uri="{BB962C8B-B14F-4D97-AF65-F5344CB8AC3E}">
        <p14:creationId xmlns:p14="http://schemas.microsoft.com/office/powerpoint/2010/main" val="2633620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12BAD-BDB6-5267-E3ED-EE7B23D809C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4D6D188-A5A8-216C-1B51-A269F120A160}"/>
              </a:ext>
            </a:extLst>
          </p:cNvPr>
          <p:cNvPicPr>
            <a:picLocks noChangeAspect="1"/>
          </p:cNvPicPr>
          <p:nvPr/>
        </p:nvPicPr>
        <p:blipFill>
          <a:blip r:embed="rId3"/>
          <a:stretch>
            <a:fillRect/>
          </a:stretch>
        </p:blipFill>
        <p:spPr>
          <a:xfrm>
            <a:off x="0" y="5488403"/>
            <a:ext cx="12289134" cy="1576534"/>
          </a:xfrm>
          <a:prstGeom prst="rect">
            <a:avLst/>
          </a:prstGeom>
        </p:spPr>
      </p:pic>
      <p:sp>
        <p:nvSpPr>
          <p:cNvPr id="5" name="TextBox 4">
            <a:extLst>
              <a:ext uri="{FF2B5EF4-FFF2-40B4-BE49-F238E27FC236}">
                <a16:creationId xmlns:a16="http://schemas.microsoft.com/office/drawing/2014/main" id="{1BF94499-761B-B6DA-1796-46797E491EF8}"/>
              </a:ext>
            </a:extLst>
          </p:cNvPr>
          <p:cNvSpPr txBox="1"/>
          <p:nvPr/>
        </p:nvSpPr>
        <p:spPr>
          <a:xfrm>
            <a:off x="534256" y="347447"/>
            <a:ext cx="9657708" cy="477054"/>
          </a:xfrm>
          <a:prstGeom prst="rect">
            <a:avLst/>
          </a:prstGeom>
          <a:noFill/>
        </p:spPr>
        <p:txBody>
          <a:bodyPr wrap="square" rtlCol="0">
            <a:spAutoFit/>
          </a:bodyPr>
          <a:lstStyle/>
          <a:p>
            <a:r>
              <a:rPr lang="en-GB" sz="2500" dirty="0"/>
              <a:t>Pension Responsibilities</a:t>
            </a:r>
          </a:p>
        </p:txBody>
      </p:sp>
      <p:sp>
        <p:nvSpPr>
          <p:cNvPr id="22" name="TextBox 21">
            <a:extLst>
              <a:ext uri="{FF2B5EF4-FFF2-40B4-BE49-F238E27FC236}">
                <a16:creationId xmlns:a16="http://schemas.microsoft.com/office/drawing/2014/main" id="{E6D18C04-29AE-C891-11F4-77CCA3BF0D43}"/>
              </a:ext>
            </a:extLst>
          </p:cNvPr>
          <p:cNvSpPr txBox="1"/>
          <p:nvPr/>
        </p:nvSpPr>
        <p:spPr>
          <a:xfrm>
            <a:off x="534256" y="870980"/>
            <a:ext cx="11352943" cy="646331"/>
          </a:xfrm>
          <a:prstGeom prst="rect">
            <a:avLst/>
          </a:prstGeom>
          <a:noFill/>
        </p:spPr>
        <p:txBody>
          <a:bodyPr wrap="square">
            <a:spAutoFit/>
          </a:bodyPr>
          <a:lstStyle/>
          <a:p>
            <a:r>
              <a:rPr lang="en-US" dirty="0"/>
              <a:t>Under the </a:t>
            </a:r>
            <a:r>
              <a:rPr lang="en-US" b="1" dirty="0"/>
              <a:t>Pensions Act 2008</a:t>
            </a:r>
            <a:r>
              <a:rPr lang="en-US" dirty="0"/>
              <a:t>, all UK employers have legal duties to provide a workplace pension scheme and automatically enroll eligible workers. Here's a breakdown of those responsibilities:</a:t>
            </a:r>
            <a:endParaRPr lang="en-GB" dirty="0"/>
          </a:p>
        </p:txBody>
      </p:sp>
      <p:graphicFrame>
        <p:nvGraphicFramePr>
          <p:cNvPr id="34" name="Table 33">
            <a:extLst>
              <a:ext uri="{FF2B5EF4-FFF2-40B4-BE49-F238E27FC236}">
                <a16:creationId xmlns:a16="http://schemas.microsoft.com/office/drawing/2014/main" id="{766947C3-42E9-4217-CBC3-9D27537C2040}"/>
              </a:ext>
            </a:extLst>
          </p:cNvPr>
          <p:cNvGraphicFramePr>
            <a:graphicFrameLocks noGrp="1"/>
          </p:cNvGraphicFramePr>
          <p:nvPr>
            <p:extLst>
              <p:ext uri="{D42A27DB-BD31-4B8C-83A1-F6EECF244321}">
                <p14:modId xmlns:p14="http://schemas.microsoft.com/office/powerpoint/2010/main" val="2872578332"/>
              </p:ext>
            </p:extLst>
          </p:nvPr>
        </p:nvGraphicFramePr>
        <p:xfrm>
          <a:off x="1146684" y="1457784"/>
          <a:ext cx="9898632" cy="3767295"/>
        </p:xfrm>
        <a:graphic>
          <a:graphicData uri="http://schemas.openxmlformats.org/drawingml/2006/table">
            <a:tbl>
              <a:tblPr/>
              <a:tblGrid>
                <a:gridCol w="1134778">
                  <a:extLst>
                    <a:ext uri="{9D8B030D-6E8A-4147-A177-3AD203B41FA5}">
                      <a16:colId xmlns:a16="http://schemas.microsoft.com/office/drawing/2014/main" val="348975035"/>
                    </a:ext>
                  </a:extLst>
                </a:gridCol>
                <a:gridCol w="3030877">
                  <a:extLst>
                    <a:ext uri="{9D8B030D-6E8A-4147-A177-3AD203B41FA5}">
                      <a16:colId xmlns:a16="http://schemas.microsoft.com/office/drawing/2014/main" val="3804906436"/>
                    </a:ext>
                  </a:extLst>
                </a:gridCol>
                <a:gridCol w="5732977">
                  <a:extLst>
                    <a:ext uri="{9D8B030D-6E8A-4147-A177-3AD203B41FA5}">
                      <a16:colId xmlns:a16="http://schemas.microsoft.com/office/drawing/2014/main" val="2576971497"/>
                    </a:ext>
                  </a:extLst>
                </a:gridCol>
              </a:tblGrid>
              <a:tr h="261786">
                <a:tc>
                  <a:txBody>
                    <a:bodyPr/>
                    <a:lstStyle/>
                    <a:p>
                      <a:endParaRPr lang="en-GB" sz="1600" dirty="0"/>
                    </a:p>
                  </a:txBody>
                  <a:tcPr marL="70183" marR="70183" marT="35091" marB="35091" anchor="ctr">
                    <a:lnL>
                      <a:noFill/>
                    </a:lnL>
                    <a:lnR>
                      <a:noFill/>
                    </a:lnR>
                    <a:lnT>
                      <a:noFill/>
                    </a:lnT>
                    <a:lnB>
                      <a:noFill/>
                    </a:lnB>
                    <a:noFill/>
                  </a:tcPr>
                </a:tc>
                <a:tc>
                  <a:txBody>
                    <a:bodyPr/>
                    <a:lstStyle/>
                    <a:p>
                      <a:endParaRPr lang="en-GB" sz="1600" dirty="0"/>
                    </a:p>
                  </a:txBody>
                  <a:tcPr marL="70183" marR="70183" marT="35091" marB="35091" anchor="ctr">
                    <a:lnL>
                      <a:noFill/>
                    </a:lnL>
                    <a:lnR>
                      <a:noFill/>
                    </a:lnR>
                    <a:lnT>
                      <a:noFill/>
                    </a:lnT>
                    <a:lnB>
                      <a:noFill/>
                    </a:lnB>
                    <a:noFill/>
                  </a:tcPr>
                </a:tc>
                <a:tc>
                  <a:txBody>
                    <a:bodyPr/>
                    <a:lstStyle/>
                    <a:p>
                      <a:endParaRPr lang="en-GB" sz="1600" dirty="0"/>
                    </a:p>
                  </a:txBody>
                  <a:tcPr marL="70183" marR="70183" marT="35091" marB="35091" anchor="ctr">
                    <a:lnL>
                      <a:noFill/>
                    </a:lnL>
                    <a:lnR>
                      <a:noFill/>
                    </a:lnR>
                    <a:lnT>
                      <a:noFill/>
                    </a:lnT>
                    <a:lnB>
                      <a:noFill/>
                    </a:lnB>
                    <a:noFill/>
                  </a:tcPr>
                </a:tc>
                <a:extLst>
                  <a:ext uri="{0D108BD9-81ED-4DB2-BD59-A6C34878D82A}">
                    <a16:rowId xmlns:a16="http://schemas.microsoft.com/office/drawing/2014/main" val="3379258097"/>
                  </a:ext>
                </a:extLst>
              </a:tr>
              <a:tr h="510597">
                <a:tc>
                  <a:txBody>
                    <a:bodyPr/>
                    <a:lstStyle/>
                    <a:p>
                      <a:r>
                        <a:rPr lang="en-GB" sz="1600"/>
                        <a:t>👥</a:t>
                      </a:r>
                    </a:p>
                  </a:txBody>
                  <a:tcPr marL="70183" marR="70183" marT="35091" marB="35091" anchor="ctr">
                    <a:lnL>
                      <a:noFill/>
                    </a:lnL>
                    <a:lnR>
                      <a:noFill/>
                    </a:lnR>
                    <a:lnT>
                      <a:noFill/>
                    </a:lnT>
                    <a:lnB>
                      <a:noFill/>
                    </a:lnB>
                    <a:noFill/>
                  </a:tcPr>
                </a:tc>
                <a:tc>
                  <a:txBody>
                    <a:bodyPr/>
                    <a:lstStyle/>
                    <a:p>
                      <a:r>
                        <a:rPr lang="en-GB" sz="1600" b="1" dirty="0"/>
                        <a:t>Auto-Enrolment</a:t>
                      </a:r>
                      <a:endParaRPr lang="en-GB" sz="1600" dirty="0"/>
                    </a:p>
                  </a:txBody>
                  <a:tcPr marL="70183" marR="70183" marT="35091" marB="35091" anchor="ctr">
                    <a:lnL>
                      <a:noFill/>
                    </a:lnL>
                    <a:lnR>
                      <a:noFill/>
                    </a:lnR>
                    <a:lnT>
                      <a:noFill/>
                    </a:lnT>
                    <a:lnB>
                      <a:noFill/>
                    </a:lnB>
                    <a:noFill/>
                  </a:tcPr>
                </a:tc>
                <a:tc>
                  <a:txBody>
                    <a:bodyPr/>
                    <a:lstStyle/>
                    <a:p>
                      <a:r>
                        <a:rPr lang="en-US" sz="1600" dirty="0"/>
                        <a:t>Automatically enroll eligible staff (e.g., 22+ years, above earnings threshold).</a:t>
                      </a:r>
                    </a:p>
                  </a:txBody>
                  <a:tcPr marL="70183" marR="70183" marT="35091" marB="35091" anchor="ctr">
                    <a:lnL>
                      <a:noFill/>
                    </a:lnL>
                    <a:lnR>
                      <a:noFill/>
                    </a:lnR>
                    <a:lnT>
                      <a:noFill/>
                    </a:lnT>
                    <a:lnB>
                      <a:noFill/>
                    </a:lnB>
                    <a:noFill/>
                  </a:tcPr>
                </a:tc>
                <a:extLst>
                  <a:ext uri="{0D108BD9-81ED-4DB2-BD59-A6C34878D82A}">
                    <a16:rowId xmlns:a16="http://schemas.microsoft.com/office/drawing/2014/main" val="3689642764"/>
                  </a:ext>
                </a:extLst>
              </a:tr>
              <a:tr h="510597">
                <a:tc>
                  <a:txBody>
                    <a:bodyPr/>
                    <a:lstStyle/>
                    <a:p>
                      <a:r>
                        <a:rPr lang="en-GB" sz="1600"/>
                        <a:t>💷</a:t>
                      </a:r>
                    </a:p>
                  </a:txBody>
                  <a:tcPr marL="70183" marR="70183" marT="35091" marB="35091" anchor="ctr">
                    <a:lnL>
                      <a:noFill/>
                    </a:lnL>
                    <a:lnR>
                      <a:noFill/>
                    </a:lnR>
                    <a:lnT>
                      <a:noFill/>
                    </a:lnT>
                    <a:lnB>
                      <a:noFill/>
                    </a:lnB>
                    <a:noFill/>
                  </a:tcPr>
                </a:tc>
                <a:tc>
                  <a:txBody>
                    <a:bodyPr/>
                    <a:lstStyle/>
                    <a:p>
                      <a:r>
                        <a:rPr lang="en-GB" sz="1600" b="1"/>
                        <a:t>Employer Contributions</a:t>
                      </a:r>
                      <a:endParaRPr lang="en-GB" sz="1600"/>
                    </a:p>
                  </a:txBody>
                  <a:tcPr marL="70183" marR="70183" marT="35091" marB="35091" anchor="ctr">
                    <a:lnL>
                      <a:noFill/>
                    </a:lnL>
                    <a:lnR>
                      <a:noFill/>
                    </a:lnR>
                    <a:lnT>
                      <a:noFill/>
                    </a:lnT>
                    <a:lnB>
                      <a:noFill/>
                    </a:lnB>
                    <a:noFill/>
                  </a:tcPr>
                </a:tc>
                <a:tc>
                  <a:txBody>
                    <a:bodyPr/>
                    <a:lstStyle/>
                    <a:p>
                      <a:r>
                        <a:rPr lang="en-US" sz="1600" dirty="0"/>
                        <a:t>Pay required minimum (3% employer and 5% employee in UK)</a:t>
                      </a:r>
                    </a:p>
                  </a:txBody>
                  <a:tcPr marL="70183" marR="70183" marT="35091" marB="35091" anchor="ctr">
                    <a:lnL>
                      <a:noFill/>
                    </a:lnL>
                    <a:lnR>
                      <a:noFill/>
                    </a:lnR>
                    <a:lnT>
                      <a:noFill/>
                    </a:lnT>
                    <a:lnB>
                      <a:noFill/>
                    </a:lnB>
                    <a:noFill/>
                  </a:tcPr>
                </a:tc>
                <a:extLst>
                  <a:ext uri="{0D108BD9-81ED-4DB2-BD59-A6C34878D82A}">
                    <a16:rowId xmlns:a16="http://schemas.microsoft.com/office/drawing/2014/main" val="221505510"/>
                  </a:ext>
                </a:extLst>
              </a:tr>
              <a:tr h="351540">
                <a:tc>
                  <a:txBody>
                    <a:bodyPr/>
                    <a:lstStyle/>
                    <a:p>
                      <a:r>
                        <a:rPr lang="en-GB" sz="1600"/>
                        <a:t>🏦</a:t>
                      </a:r>
                    </a:p>
                  </a:txBody>
                  <a:tcPr marL="70183" marR="70183" marT="35091" marB="35091" anchor="ctr">
                    <a:lnL>
                      <a:noFill/>
                    </a:lnL>
                    <a:lnR>
                      <a:noFill/>
                    </a:lnR>
                    <a:lnT>
                      <a:noFill/>
                    </a:lnT>
                    <a:lnB>
                      <a:noFill/>
                    </a:lnB>
                    <a:noFill/>
                  </a:tcPr>
                </a:tc>
                <a:tc>
                  <a:txBody>
                    <a:bodyPr/>
                    <a:lstStyle/>
                    <a:p>
                      <a:r>
                        <a:rPr lang="en-US" sz="1600" b="1"/>
                        <a:t>Set Up a Pension Scheme</a:t>
                      </a:r>
                      <a:endParaRPr lang="en-US" sz="1600"/>
                    </a:p>
                  </a:txBody>
                  <a:tcPr marL="70183" marR="70183" marT="35091" marB="35091" anchor="ctr">
                    <a:lnL>
                      <a:noFill/>
                    </a:lnL>
                    <a:lnR>
                      <a:noFill/>
                    </a:lnR>
                    <a:lnT>
                      <a:noFill/>
                    </a:lnT>
                    <a:lnB>
                      <a:noFill/>
                    </a:lnB>
                    <a:noFill/>
                  </a:tcPr>
                </a:tc>
                <a:tc>
                  <a:txBody>
                    <a:bodyPr/>
                    <a:lstStyle/>
                    <a:p>
                      <a:r>
                        <a:rPr lang="en-US" sz="1600" dirty="0"/>
                        <a:t>Use a compliant provider </a:t>
                      </a:r>
                    </a:p>
                  </a:txBody>
                  <a:tcPr marL="70183" marR="70183" marT="35091" marB="35091" anchor="ctr">
                    <a:lnL>
                      <a:noFill/>
                    </a:lnL>
                    <a:lnR>
                      <a:noFill/>
                    </a:lnR>
                    <a:lnT>
                      <a:noFill/>
                    </a:lnT>
                    <a:lnB>
                      <a:noFill/>
                    </a:lnB>
                    <a:noFill/>
                  </a:tcPr>
                </a:tc>
                <a:extLst>
                  <a:ext uri="{0D108BD9-81ED-4DB2-BD59-A6C34878D82A}">
                    <a16:rowId xmlns:a16="http://schemas.microsoft.com/office/drawing/2014/main" val="1907716894"/>
                  </a:ext>
                </a:extLst>
              </a:tr>
              <a:tr h="510597">
                <a:tc>
                  <a:txBody>
                    <a:bodyPr/>
                    <a:lstStyle/>
                    <a:p>
                      <a:r>
                        <a:rPr lang="en-GB" sz="1600"/>
                        <a:t>📢</a:t>
                      </a:r>
                    </a:p>
                  </a:txBody>
                  <a:tcPr marL="70183" marR="70183" marT="35091" marB="35091" anchor="ctr">
                    <a:lnL>
                      <a:noFill/>
                    </a:lnL>
                    <a:lnR>
                      <a:noFill/>
                    </a:lnR>
                    <a:lnT>
                      <a:noFill/>
                    </a:lnT>
                    <a:lnB>
                      <a:noFill/>
                    </a:lnB>
                    <a:noFill/>
                  </a:tcPr>
                </a:tc>
                <a:tc>
                  <a:txBody>
                    <a:bodyPr/>
                    <a:lstStyle/>
                    <a:p>
                      <a:r>
                        <a:rPr lang="en-GB" sz="1600" b="1"/>
                        <a:t>Employee Communication</a:t>
                      </a:r>
                      <a:endParaRPr lang="en-GB" sz="1600"/>
                    </a:p>
                  </a:txBody>
                  <a:tcPr marL="70183" marR="70183" marT="35091" marB="35091" anchor="ctr">
                    <a:lnL>
                      <a:noFill/>
                    </a:lnL>
                    <a:lnR>
                      <a:noFill/>
                    </a:lnR>
                    <a:lnT>
                      <a:noFill/>
                    </a:lnT>
                    <a:lnB>
                      <a:noFill/>
                    </a:lnB>
                    <a:noFill/>
                  </a:tcPr>
                </a:tc>
                <a:tc>
                  <a:txBody>
                    <a:bodyPr/>
                    <a:lstStyle/>
                    <a:p>
                      <a:r>
                        <a:rPr lang="en-US" sz="1600"/>
                        <a:t>Clearly explain contributions, opt-in/out options, and scheme details.</a:t>
                      </a:r>
                    </a:p>
                  </a:txBody>
                  <a:tcPr marL="70183" marR="70183" marT="35091" marB="35091" anchor="ctr">
                    <a:lnL>
                      <a:noFill/>
                    </a:lnL>
                    <a:lnR>
                      <a:noFill/>
                    </a:lnR>
                    <a:lnT>
                      <a:noFill/>
                    </a:lnT>
                    <a:lnB>
                      <a:noFill/>
                    </a:lnB>
                    <a:noFill/>
                  </a:tcPr>
                </a:tc>
                <a:extLst>
                  <a:ext uri="{0D108BD9-81ED-4DB2-BD59-A6C34878D82A}">
                    <a16:rowId xmlns:a16="http://schemas.microsoft.com/office/drawing/2014/main" val="2083110635"/>
                  </a:ext>
                </a:extLst>
              </a:tr>
              <a:tr h="510597">
                <a:tc>
                  <a:txBody>
                    <a:bodyPr/>
                    <a:lstStyle/>
                    <a:p>
                      <a:r>
                        <a:rPr lang="en-GB" sz="1600"/>
                        <a:t>📂</a:t>
                      </a:r>
                    </a:p>
                  </a:txBody>
                  <a:tcPr marL="70183" marR="70183" marT="35091" marB="35091" anchor="ctr">
                    <a:lnL>
                      <a:noFill/>
                    </a:lnL>
                    <a:lnR>
                      <a:noFill/>
                    </a:lnR>
                    <a:lnT>
                      <a:noFill/>
                    </a:lnT>
                    <a:lnB>
                      <a:noFill/>
                    </a:lnB>
                    <a:noFill/>
                  </a:tcPr>
                </a:tc>
                <a:tc>
                  <a:txBody>
                    <a:bodyPr/>
                    <a:lstStyle/>
                    <a:p>
                      <a:r>
                        <a:rPr lang="en-GB" sz="1600" b="1"/>
                        <a:t>Record-Keeping</a:t>
                      </a:r>
                      <a:endParaRPr lang="en-GB" sz="1600"/>
                    </a:p>
                  </a:txBody>
                  <a:tcPr marL="70183" marR="70183" marT="35091" marB="35091" anchor="ctr">
                    <a:lnL>
                      <a:noFill/>
                    </a:lnL>
                    <a:lnR>
                      <a:noFill/>
                    </a:lnR>
                    <a:lnT>
                      <a:noFill/>
                    </a:lnT>
                    <a:lnB>
                      <a:noFill/>
                    </a:lnB>
                    <a:noFill/>
                  </a:tcPr>
                </a:tc>
                <a:tc>
                  <a:txBody>
                    <a:bodyPr/>
                    <a:lstStyle/>
                    <a:p>
                      <a:r>
                        <a:rPr lang="en-US" sz="1600" dirty="0"/>
                        <a:t>Track enrolment, contributions, and employee communications.</a:t>
                      </a:r>
                    </a:p>
                  </a:txBody>
                  <a:tcPr marL="70183" marR="70183" marT="35091" marB="35091" anchor="ctr">
                    <a:lnL>
                      <a:noFill/>
                    </a:lnL>
                    <a:lnR>
                      <a:noFill/>
                    </a:lnR>
                    <a:lnT>
                      <a:noFill/>
                    </a:lnT>
                    <a:lnB>
                      <a:noFill/>
                    </a:lnB>
                    <a:noFill/>
                  </a:tcPr>
                </a:tc>
                <a:extLst>
                  <a:ext uri="{0D108BD9-81ED-4DB2-BD59-A6C34878D82A}">
                    <a16:rowId xmlns:a16="http://schemas.microsoft.com/office/drawing/2014/main" val="2640056190"/>
                  </a:ext>
                </a:extLst>
              </a:tr>
              <a:tr h="458775">
                <a:tc>
                  <a:txBody>
                    <a:bodyPr/>
                    <a:lstStyle/>
                    <a:p>
                      <a:r>
                        <a:rPr lang="en-GB" sz="1600"/>
                        <a:t>🔄</a:t>
                      </a:r>
                    </a:p>
                  </a:txBody>
                  <a:tcPr marL="70183" marR="70183" marT="35091" marB="35091" anchor="ctr">
                    <a:lnL>
                      <a:noFill/>
                    </a:lnL>
                    <a:lnR>
                      <a:noFill/>
                    </a:lnR>
                    <a:lnT>
                      <a:noFill/>
                    </a:lnT>
                    <a:lnB>
                      <a:noFill/>
                    </a:lnB>
                    <a:noFill/>
                  </a:tcPr>
                </a:tc>
                <a:tc>
                  <a:txBody>
                    <a:bodyPr/>
                    <a:lstStyle/>
                    <a:p>
                      <a:r>
                        <a:rPr lang="en-GB" sz="1600" b="1" dirty="0"/>
                        <a:t>Ongoing Reviews</a:t>
                      </a:r>
                      <a:endParaRPr lang="en-GB" sz="1600" dirty="0"/>
                    </a:p>
                  </a:txBody>
                  <a:tcPr marL="70183" marR="70183" marT="35091" marB="35091" anchor="ctr">
                    <a:lnL>
                      <a:noFill/>
                    </a:lnL>
                    <a:lnR>
                      <a:noFill/>
                    </a:lnR>
                    <a:lnT>
                      <a:noFill/>
                    </a:lnT>
                    <a:lnB>
                      <a:noFill/>
                    </a:lnB>
                    <a:noFill/>
                  </a:tcPr>
                </a:tc>
                <a:tc>
                  <a:txBody>
                    <a:bodyPr/>
                    <a:lstStyle/>
                    <a:p>
                      <a:r>
                        <a:rPr lang="en-US" sz="1600" dirty="0"/>
                        <a:t>Re-check eligibility regularly</a:t>
                      </a:r>
                      <a:r>
                        <a:rPr lang="en-US" sz="1600"/>
                        <a:t>; re-assess </a:t>
                      </a:r>
                      <a:r>
                        <a:rPr lang="en-US" sz="1600" dirty="0"/>
                        <a:t>opt-outs every 3 years.</a:t>
                      </a:r>
                    </a:p>
                  </a:txBody>
                  <a:tcPr marL="70183" marR="70183" marT="35091" marB="35091" anchor="ctr">
                    <a:lnL>
                      <a:noFill/>
                    </a:lnL>
                    <a:lnR>
                      <a:noFill/>
                    </a:lnR>
                    <a:lnT>
                      <a:noFill/>
                    </a:lnT>
                    <a:lnB>
                      <a:noFill/>
                    </a:lnB>
                    <a:noFill/>
                  </a:tcPr>
                </a:tc>
                <a:extLst>
                  <a:ext uri="{0D108BD9-81ED-4DB2-BD59-A6C34878D82A}">
                    <a16:rowId xmlns:a16="http://schemas.microsoft.com/office/drawing/2014/main" val="3831895860"/>
                  </a:ext>
                </a:extLst>
              </a:tr>
              <a:tr h="458775">
                <a:tc>
                  <a:txBody>
                    <a:bodyPr/>
                    <a:lstStyle/>
                    <a:p>
                      <a:r>
                        <a:rPr lang="en-GB" sz="1600"/>
                        <a:t>🛡️</a:t>
                      </a:r>
                    </a:p>
                  </a:txBody>
                  <a:tcPr marL="70183" marR="70183" marT="35091" marB="35091" anchor="ctr">
                    <a:lnL>
                      <a:noFill/>
                    </a:lnL>
                    <a:lnR>
                      <a:noFill/>
                    </a:lnR>
                    <a:lnT>
                      <a:noFill/>
                    </a:lnT>
                    <a:lnB>
                      <a:noFill/>
                    </a:lnB>
                    <a:noFill/>
                  </a:tcPr>
                </a:tc>
                <a:tc>
                  <a:txBody>
                    <a:bodyPr/>
                    <a:lstStyle/>
                    <a:p>
                      <a:r>
                        <a:rPr lang="en-GB" sz="1600" b="1" dirty="0"/>
                        <a:t>Compliance</a:t>
                      </a:r>
                      <a:endParaRPr lang="en-GB" sz="1600" dirty="0"/>
                    </a:p>
                  </a:txBody>
                  <a:tcPr marL="70183" marR="70183" marT="35091" marB="35091" anchor="ctr">
                    <a:lnL>
                      <a:noFill/>
                    </a:lnL>
                    <a:lnR>
                      <a:noFill/>
                    </a:lnR>
                    <a:lnT>
                      <a:noFill/>
                    </a:lnT>
                    <a:lnB>
                      <a:noFill/>
                    </a:lnB>
                    <a:noFill/>
                  </a:tcPr>
                </a:tc>
                <a:tc>
                  <a:txBody>
                    <a:bodyPr/>
                    <a:lstStyle/>
                    <a:p>
                      <a:r>
                        <a:rPr lang="en-US" sz="1600" dirty="0"/>
                        <a:t>Report to regulators and avoid fines by following legal duties.</a:t>
                      </a:r>
                    </a:p>
                  </a:txBody>
                  <a:tcPr marL="70183" marR="70183" marT="35091" marB="35091" anchor="ctr">
                    <a:lnL>
                      <a:noFill/>
                    </a:lnL>
                    <a:lnR>
                      <a:noFill/>
                    </a:lnR>
                    <a:lnT>
                      <a:noFill/>
                    </a:lnT>
                    <a:lnB>
                      <a:noFill/>
                    </a:lnB>
                    <a:noFill/>
                  </a:tcPr>
                </a:tc>
                <a:extLst>
                  <a:ext uri="{0D108BD9-81ED-4DB2-BD59-A6C34878D82A}">
                    <a16:rowId xmlns:a16="http://schemas.microsoft.com/office/drawing/2014/main" val="3219880144"/>
                  </a:ext>
                </a:extLst>
              </a:tr>
            </a:tbl>
          </a:graphicData>
        </a:graphic>
      </p:graphicFrame>
    </p:spTree>
    <p:extLst>
      <p:ext uri="{BB962C8B-B14F-4D97-AF65-F5344CB8AC3E}">
        <p14:creationId xmlns:p14="http://schemas.microsoft.com/office/powerpoint/2010/main" val="651128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060D2-6FE3-2821-7E11-000DBED8BD67}"/>
            </a:ext>
          </a:extLst>
        </p:cNvPr>
        <p:cNvGrpSpPr/>
        <p:nvPr/>
      </p:nvGrpSpPr>
      <p:grpSpPr>
        <a:xfrm>
          <a:off x="0" y="0"/>
          <a:ext cx="0" cy="0"/>
          <a:chOff x="0" y="0"/>
          <a:chExt cx="0" cy="0"/>
        </a:xfrm>
      </p:grpSpPr>
      <p:pic>
        <p:nvPicPr>
          <p:cNvPr id="3" name="Picture 2" descr="Green question mark">
            <a:extLst>
              <a:ext uri="{FF2B5EF4-FFF2-40B4-BE49-F238E27FC236}">
                <a16:creationId xmlns:a16="http://schemas.microsoft.com/office/drawing/2014/main" id="{391FAEDB-9497-DC8B-5520-25A0704127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0146"/>
            <a:ext cx="12289134" cy="7168661"/>
          </a:xfrm>
          <a:prstGeom prst="rect">
            <a:avLst/>
          </a:prstGeom>
        </p:spPr>
      </p:pic>
      <p:pic>
        <p:nvPicPr>
          <p:cNvPr id="7" name="Picture 6">
            <a:extLst>
              <a:ext uri="{FF2B5EF4-FFF2-40B4-BE49-F238E27FC236}">
                <a16:creationId xmlns:a16="http://schemas.microsoft.com/office/drawing/2014/main" id="{FAD38AD4-8E47-D31D-FB38-685674A6B4C5}"/>
              </a:ext>
            </a:extLst>
          </p:cNvPr>
          <p:cNvPicPr>
            <a:picLocks noChangeAspect="1"/>
          </p:cNvPicPr>
          <p:nvPr/>
        </p:nvPicPr>
        <p:blipFill>
          <a:blip r:embed="rId4"/>
          <a:stretch>
            <a:fillRect/>
          </a:stretch>
        </p:blipFill>
        <p:spPr>
          <a:xfrm>
            <a:off x="0" y="5324475"/>
            <a:ext cx="12289134" cy="1576534"/>
          </a:xfrm>
          <a:prstGeom prst="rect">
            <a:avLst/>
          </a:prstGeom>
        </p:spPr>
      </p:pic>
      <p:sp>
        <p:nvSpPr>
          <p:cNvPr id="5" name="TextBox 4">
            <a:extLst>
              <a:ext uri="{FF2B5EF4-FFF2-40B4-BE49-F238E27FC236}">
                <a16:creationId xmlns:a16="http://schemas.microsoft.com/office/drawing/2014/main" id="{06297691-2160-6784-C1B6-71B7A6960A13}"/>
              </a:ext>
            </a:extLst>
          </p:cNvPr>
          <p:cNvSpPr txBox="1"/>
          <p:nvPr/>
        </p:nvSpPr>
        <p:spPr>
          <a:xfrm>
            <a:off x="3339101" y="2635657"/>
            <a:ext cx="9657708" cy="553998"/>
          </a:xfrm>
          <a:prstGeom prst="rect">
            <a:avLst/>
          </a:prstGeom>
          <a:noFill/>
        </p:spPr>
        <p:txBody>
          <a:bodyPr wrap="square" rtlCol="0">
            <a:spAutoFit/>
          </a:bodyPr>
          <a:lstStyle/>
          <a:p>
            <a:r>
              <a:rPr lang="en-GB" sz="3000" dirty="0">
                <a:solidFill>
                  <a:schemeClr val="bg1"/>
                </a:solidFill>
              </a:rPr>
              <a:t>Questions</a:t>
            </a:r>
          </a:p>
        </p:txBody>
      </p:sp>
      <p:sp>
        <p:nvSpPr>
          <p:cNvPr id="4" name="TextBox 3">
            <a:extLst>
              <a:ext uri="{FF2B5EF4-FFF2-40B4-BE49-F238E27FC236}">
                <a16:creationId xmlns:a16="http://schemas.microsoft.com/office/drawing/2014/main" id="{F8B4FBA4-F6ED-C88E-0893-E2D40AFC90F9}"/>
              </a:ext>
            </a:extLst>
          </p:cNvPr>
          <p:cNvSpPr txBox="1"/>
          <p:nvPr/>
        </p:nvSpPr>
        <p:spPr>
          <a:xfrm>
            <a:off x="9026468" y="3668346"/>
            <a:ext cx="3482940" cy="1477328"/>
          </a:xfrm>
          <a:prstGeom prst="rect">
            <a:avLst/>
          </a:prstGeom>
          <a:noFill/>
        </p:spPr>
        <p:txBody>
          <a:bodyPr wrap="square" rtlCol="0">
            <a:spAutoFit/>
          </a:bodyPr>
          <a:lstStyle/>
          <a:p>
            <a:r>
              <a:rPr lang="en-GB" sz="2400" dirty="0">
                <a:solidFill>
                  <a:schemeClr val="bg1"/>
                </a:solidFill>
                <a:hlinkClick r:id="rId5">
                  <a:extLst>
                    <a:ext uri="{A12FA001-AC4F-418D-AE19-62706E023703}">
                      <ahyp:hlinkClr xmlns:ahyp="http://schemas.microsoft.com/office/drawing/2018/hyperlinkcolor" val="tx"/>
                    </a:ext>
                  </a:extLst>
                </a:hlinkClick>
              </a:rPr>
              <a:t>clubshr@aab.uk</a:t>
            </a:r>
            <a:endParaRPr lang="en-GB" sz="2400" dirty="0">
              <a:solidFill>
                <a:schemeClr val="bg1"/>
              </a:solidFill>
            </a:endParaRPr>
          </a:p>
          <a:p>
            <a:r>
              <a:rPr lang="en-GB" sz="2400" dirty="0">
                <a:solidFill>
                  <a:schemeClr val="bg1"/>
                </a:solidFill>
              </a:rPr>
              <a:t>07708 871 638</a:t>
            </a:r>
          </a:p>
          <a:p>
            <a:r>
              <a:rPr lang="en-GB" sz="2400" dirty="0">
                <a:solidFill>
                  <a:schemeClr val="bg1"/>
                </a:solidFill>
              </a:rPr>
              <a:t>0141 221 2984</a:t>
            </a:r>
          </a:p>
          <a:p>
            <a:endParaRPr lang="en-GB" dirty="0">
              <a:solidFill>
                <a:schemeClr val="bg1"/>
              </a:solidFill>
            </a:endParaRPr>
          </a:p>
        </p:txBody>
      </p:sp>
    </p:spTree>
    <p:extLst>
      <p:ext uri="{BB962C8B-B14F-4D97-AF65-F5344CB8AC3E}">
        <p14:creationId xmlns:p14="http://schemas.microsoft.com/office/powerpoint/2010/main" val="3169670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801C87-62A0-F63E-00E6-79EE748E3BB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C000DA-79C8-8DE7-3BA1-B00FAD9DEFE4}"/>
              </a:ext>
            </a:extLst>
          </p:cNvPr>
          <p:cNvSpPr>
            <a:spLocks noGrp="1"/>
          </p:cNvSpPr>
          <p:nvPr>
            <p:ph type="ctrTitle"/>
          </p:nvPr>
        </p:nvSpPr>
        <p:spPr>
          <a:xfrm>
            <a:off x="1567874" y="212910"/>
            <a:ext cx="9895951" cy="1033669"/>
          </a:xfrm>
        </p:spPr>
        <p:txBody>
          <a:bodyPr vert="horz" lIns="91440" tIns="45720" rIns="91440" bIns="45720" rtlCol="0" anchor="ctr">
            <a:normAutofit/>
          </a:bodyPr>
          <a:lstStyle/>
          <a:p>
            <a:pPr algn="l"/>
            <a:r>
              <a:rPr lang="en-US" sz="4000" kern="1200" dirty="0">
                <a:latin typeface="+mj-lt"/>
                <a:ea typeface="+mj-ea"/>
                <a:cs typeface="+mj-cs"/>
              </a:rPr>
              <a:t>Agenda</a:t>
            </a:r>
          </a:p>
        </p:txBody>
      </p:sp>
      <p:pic>
        <p:nvPicPr>
          <p:cNvPr id="4" name="Picture 3">
            <a:extLst>
              <a:ext uri="{FF2B5EF4-FFF2-40B4-BE49-F238E27FC236}">
                <a16:creationId xmlns:a16="http://schemas.microsoft.com/office/drawing/2014/main" id="{37C6F860-425F-CE76-87AD-2A0F22C887B8}"/>
              </a:ext>
            </a:extLst>
          </p:cNvPr>
          <p:cNvPicPr>
            <a:picLocks noChangeAspect="1"/>
          </p:cNvPicPr>
          <p:nvPr/>
        </p:nvPicPr>
        <p:blipFill>
          <a:blip r:embed="rId2"/>
          <a:stretch>
            <a:fillRect/>
          </a:stretch>
        </p:blipFill>
        <p:spPr>
          <a:xfrm>
            <a:off x="2095079" y="5645343"/>
            <a:ext cx="8311487" cy="831148"/>
          </a:xfrm>
          <a:prstGeom prst="rect">
            <a:avLst/>
          </a:prstGeom>
        </p:spPr>
      </p:pic>
      <p:sp>
        <p:nvSpPr>
          <p:cNvPr id="3" name="Subtitle 2">
            <a:extLst>
              <a:ext uri="{FF2B5EF4-FFF2-40B4-BE49-F238E27FC236}">
                <a16:creationId xmlns:a16="http://schemas.microsoft.com/office/drawing/2014/main" id="{1C77E190-ACDB-6DC6-B161-1D9058CAB277}"/>
              </a:ext>
            </a:extLst>
          </p:cNvPr>
          <p:cNvSpPr>
            <a:spLocks noGrp="1"/>
          </p:cNvSpPr>
          <p:nvPr>
            <p:ph type="subTitle" idx="1"/>
          </p:nvPr>
        </p:nvSpPr>
        <p:spPr>
          <a:xfrm>
            <a:off x="1364605" y="2869009"/>
            <a:ext cx="8332826" cy="1119982"/>
          </a:xfrm>
        </p:spPr>
        <p:txBody>
          <a:bodyPr vert="horz" lIns="91440" tIns="45720" rIns="91440" bIns="45720" rtlCol="0" anchor="ctr">
            <a:normAutofit fontScale="25000" lnSpcReduction="20000"/>
          </a:bodyPr>
          <a:lstStyle/>
          <a:p>
            <a:pPr marL="342900" lvl="0" indent="-228600" algn="l">
              <a:spcAft>
                <a:spcPts val="1000"/>
              </a:spcAft>
              <a:buSzPts val="1000"/>
              <a:buFont typeface="Arial" panose="020B0604020202020204" pitchFamily="34" charset="0"/>
              <a:buChar char="•"/>
              <a:tabLst>
                <a:tab pos="457200" algn="l"/>
              </a:tabLst>
            </a:pPr>
            <a:r>
              <a:rPr lang="en-US" sz="9200" dirty="0">
                <a:effectLst/>
              </a:rPr>
              <a:t>AAB Resources for You</a:t>
            </a:r>
            <a:endParaRPr lang="en-US" sz="9200" dirty="0"/>
          </a:p>
          <a:p>
            <a:pPr marL="342900" lvl="0" indent="-228600" algn="l">
              <a:spcAft>
                <a:spcPts val="1000"/>
              </a:spcAft>
              <a:buSzPts val="1000"/>
              <a:buFont typeface="Arial" panose="020B0604020202020204" pitchFamily="34" charset="0"/>
              <a:buChar char="•"/>
              <a:tabLst>
                <a:tab pos="457200" algn="l"/>
              </a:tabLst>
            </a:pPr>
            <a:r>
              <a:rPr lang="en-US" sz="9200" dirty="0"/>
              <a:t>Group Discussion on Service and Resources</a:t>
            </a:r>
            <a:endParaRPr lang="en-US" sz="9200" dirty="0">
              <a:effectLst/>
            </a:endParaRPr>
          </a:p>
          <a:p>
            <a:pPr marL="342900" lvl="0" indent="-228600" algn="l">
              <a:spcAft>
                <a:spcPts val="1000"/>
              </a:spcAft>
              <a:buSzPts val="1000"/>
              <a:buFont typeface="Arial" panose="020B0604020202020204" pitchFamily="34" charset="0"/>
              <a:buChar char="•"/>
              <a:tabLst>
                <a:tab pos="457200" algn="l"/>
              </a:tabLst>
            </a:pPr>
            <a:r>
              <a:rPr lang="en-US" sz="9200" dirty="0">
                <a:effectLst/>
              </a:rPr>
              <a:t>Recent Changes to Legislation</a:t>
            </a:r>
          </a:p>
          <a:p>
            <a:pPr marL="342900" lvl="0" indent="-228600" algn="l">
              <a:spcAft>
                <a:spcPts val="1000"/>
              </a:spcAft>
              <a:buSzPts val="1000"/>
              <a:buFont typeface="Arial" panose="020B0604020202020204" pitchFamily="34" charset="0"/>
              <a:buChar char="•"/>
              <a:tabLst>
                <a:tab pos="457200" algn="l"/>
              </a:tabLst>
            </a:pPr>
            <a:r>
              <a:rPr lang="en-US" sz="9200" dirty="0">
                <a:effectLst/>
              </a:rPr>
              <a:t>Pension and Payroll pointers</a:t>
            </a:r>
          </a:p>
          <a:p>
            <a:pPr marL="342900" lvl="0" indent="-228600" algn="l">
              <a:spcAft>
                <a:spcPts val="1000"/>
              </a:spcAft>
              <a:buSzPts val="1000"/>
              <a:buFont typeface="Arial" panose="020B0604020202020204" pitchFamily="34" charset="0"/>
              <a:buChar char="•"/>
              <a:tabLst>
                <a:tab pos="457200" algn="l"/>
              </a:tabLst>
            </a:pPr>
            <a:r>
              <a:rPr lang="en-US" sz="9200" dirty="0"/>
              <a:t>Q &amp; A</a:t>
            </a:r>
            <a:endParaRPr lang="en-US" sz="9200" dirty="0">
              <a:effectLst/>
            </a:endParaRPr>
          </a:p>
          <a:p>
            <a:pPr indent="-228600" algn="l">
              <a:buFont typeface="Arial" panose="020B0604020202020204" pitchFamily="34" charset="0"/>
              <a:buChar char="•"/>
            </a:pPr>
            <a:endParaRPr lang="en-US" sz="500" dirty="0"/>
          </a:p>
        </p:txBody>
      </p:sp>
      <p:pic>
        <p:nvPicPr>
          <p:cNvPr id="5" name="Graphic 4" descr="A brushstroke">
            <a:extLst>
              <a:ext uri="{FF2B5EF4-FFF2-40B4-BE49-F238E27FC236}">
                <a16:creationId xmlns:a16="http://schemas.microsoft.com/office/drawing/2014/main" id="{A0834F4D-22E9-C4A7-EEF3-4A477057D8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8094" y="-87777"/>
            <a:ext cx="8508715" cy="2853647"/>
          </a:xfrm>
          <a:prstGeom prst="rect">
            <a:avLst/>
          </a:prstGeom>
        </p:spPr>
      </p:pic>
    </p:spTree>
    <p:extLst>
      <p:ext uri="{BB962C8B-B14F-4D97-AF65-F5344CB8AC3E}">
        <p14:creationId xmlns:p14="http://schemas.microsoft.com/office/powerpoint/2010/main" val="2912599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7DA394-5C31-E5C9-38B0-B18563D55D99}"/>
              </a:ext>
            </a:extLst>
          </p:cNvPr>
          <p:cNvPicPr>
            <a:picLocks noChangeAspect="1"/>
          </p:cNvPicPr>
          <p:nvPr/>
        </p:nvPicPr>
        <p:blipFill>
          <a:blip r:embed="rId3"/>
          <a:stretch>
            <a:fillRect/>
          </a:stretch>
        </p:blipFill>
        <p:spPr>
          <a:xfrm>
            <a:off x="0" y="5324475"/>
            <a:ext cx="12289134" cy="1576534"/>
          </a:xfrm>
          <a:prstGeom prst="rect">
            <a:avLst/>
          </a:prstGeom>
        </p:spPr>
      </p:pic>
      <p:pic>
        <p:nvPicPr>
          <p:cNvPr id="9" name="Picture 8">
            <a:extLst>
              <a:ext uri="{FF2B5EF4-FFF2-40B4-BE49-F238E27FC236}">
                <a16:creationId xmlns:a16="http://schemas.microsoft.com/office/drawing/2014/main" id="{2B132475-663D-1364-35F5-1F5AAD3A3497}"/>
              </a:ext>
            </a:extLst>
          </p:cNvPr>
          <p:cNvPicPr>
            <a:picLocks noChangeAspect="1"/>
          </p:cNvPicPr>
          <p:nvPr/>
        </p:nvPicPr>
        <p:blipFill>
          <a:blip r:embed="rId4"/>
          <a:stretch>
            <a:fillRect/>
          </a:stretch>
        </p:blipFill>
        <p:spPr>
          <a:xfrm>
            <a:off x="5632434" y="743744"/>
            <a:ext cx="5942809" cy="3589043"/>
          </a:xfrm>
          <a:prstGeom prst="rect">
            <a:avLst/>
          </a:prstGeom>
        </p:spPr>
      </p:pic>
      <p:sp>
        <p:nvSpPr>
          <p:cNvPr id="10" name="TextBox 9">
            <a:extLst>
              <a:ext uri="{FF2B5EF4-FFF2-40B4-BE49-F238E27FC236}">
                <a16:creationId xmlns:a16="http://schemas.microsoft.com/office/drawing/2014/main" id="{D11E2F09-7DED-01FD-2EC9-E1196841A60B}"/>
              </a:ext>
            </a:extLst>
          </p:cNvPr>
          <p:cNvSpPr txBox="1"/>
          <p:nvPr/>
        </p:nvSpPr>
        <p:spPr>
          <a:xfrm>
            <a:off x="869289" y="962565"/>
            <a:ext cx="4310742" cy="553998"/>
          </a:xfrm>
          <a:prstGeom prst="rect">
            <a:avLst/>
          </a:prstGeom>
          <a:noFill/>
        </p:spPr>
        <p:txBody>
          <a:bodyPr wrap="square" rtlCol="0">
            <a:spAutoFit/>
          </a:bodyPr>
          <a:lstStyle/>
          <a:p>
            <a:r>
              <a:rPr lang="en-GB" sz="3000" dirty="0"/>
              <a:t>The HUB</a:t>
            </a:r>
          </a:p>
        </p:txBody>
      </p:sp>
      <p:sp>
        <p:nvSpPr>
          <p:cNvPr id="11" name="Arrow: Right 10">
            <a:extLst>
              <a:ext uri="{FF2B5EF4-FFF2-40B4-BE49-F238E27FC236}">
                <a16:creationId xmlns:a16="http://schemas.microsoft.com/office/drawing/2014/main" id="{23DCB2DA-4AE1-82C7-C86E-3D7869E5EBFA}"/>
              </a:ext>
            </a:extLst>
          </p:cNvPr>
          <p:cNvSpPr/>
          <p:nvPr/>
        </p:nvSpPr>
        <p:spPr>
          <a:xfrm>
            <a:off x="4727628" y="1625117"/>
            <a:ext cx="1355928" cy="610930"/>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70B78A8-DD85-A54C-2246-851D50C676E4}"/>
              </a:ext>
            </a:extLst>
          </p:cNvPr>
          <p:cNvSpPr txBox="1"/>
          <p:nvPr/>
        </p:nvSpPr>
        <p:spPr>
          <a:xfrm>
            <a:off x="759303" y="1498002"/>
            <a:ext cx="4212077" cy="3139321"/>
          </a:xfrm>
          <a:prstGeom prst="rect">
            <a:avLst/>
          </a:prstGeom>
          <a:noFill/>
        </p:spPr>
        <p:txBody>
          <a:bodyPr wrap="square" rtlCol="0">
            <a:spAutoFit/>
          </a:bodyPr>
          <a:lstStyle/>
          <a:p>
            <a:pPr marL="285750" indent="-285750">
              <a:buFont typeface="Arial" panose="020B0604020202020204" pitchFamily="34" charset="0"/>
              <a:buChar char="•"/>
            </a:pPr>
            <a:r>
              <a:rPr lang="en-GB" sz="2200" dirty="0"/>
              <a:t>HR Resources</a:t>
            </a:r>
          </a:p>
          <a:p>
            <a:pPr marL="285750" indent="-285750">
              <a:buFont typeface="Arial" panose="020B0604020202020204" pitchFamily="34" charset="0"/>
              <a:buChar char="•"/>
            </a:pPr>
            <a:r>
              <a:rPr lang="en-GB" sz="2200" dirty="0"/>
              <a:t>HR Templates</a:t>
            </a:r>
          </a:p>
          <a:p>
            <a:pPr marL="285750" indent="-285750">
              <a:buFont typeface="Arial" panose="020B0604020202020204" pitchFamily="34" charset="0"/>
              <a:buChar char="•"/>
            </a:pPr>
            <a:r>
              <a:rPr lang="en-GB" sz="2200" dirty="0"/>
              <a:t>Links to latest Blogs on Legislations Changes and Practical Tips</a:t>
            </a:r>
          </a:p>
          <a:p>
            <a:pPr marL="285750" indent="-285750">
              <a:buFont typeface="Arial" panose="020B0604020202020204" pitchFamily="34" charset="0"/>
              <a:buChar char="•"/>
            </a:pPr>
            <a:r>
              <a:rPr lang="en-GB" sz="2200" dirty="0"/>
              <a:t>Mental Health and Wellbeing Hub</a:t>
            </a:r>
          </a:p>
          <a:p>
            <a:pPr marL="285750" indent="-285750">
              <a:buFont typeface="Arial" panose="020B0604020202020204" pitchFamily="34" charset="0"/>
              <a:buChar char="•"/>
            </a:pPr>
            <a:r>
              <a:rPr lang="en-GB" sz="2200" dirty="0"/>
              <a:t>Previous Webinar recordings</a:t>
            </a:r>
          </a:p>
          <a:p>
            <a:pPr marL="285750" indent="-285750">
              <a:buFont typeface="Arial" panose="020B0604020202020204" pitchFamily="34" charset="0"/>
              <a:buChar char="•"/>
            </a:pPr>
            <a:r>
              <a:rPr lang="en-GB" sz="2200" dirty="0"/>
              <a:t>LinkedIn to AAB</a:t>
            </a:r>
          </a:p>
        </p:txBody>
      </p:sp>
    </p:spTree>
    <p:extLst>
      <p:ext uri="{BB962C8B-B14F-4D97-AF65-F5344CB8AC3E}">
        <p14:creationId xmlns:p14="http://schemas.microsoft.com/office/powerpoint/2010/main" val="3991980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B3E9C-B081-795A-C798-82865F2877B0}"/>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D529988-CEA3-6D63-58FB-C4B6222C6F39}"/>
              </a:ext>
            </a:extLst>
          </p:cNvPr>
          <p:cNvPicPr>
            <a:picLocks noChangeAspect="1"/>
          </p:cNvPicPr>
          <p:nvPr/>
        </p:nvPicPr>
        <p:blipFill>
          <a:blip r:embed="rId3"/>
          <a:stretch>
            <a:fillRect/>
          </a:stretch>
        </p:blipFill>
        <p:spPr>
          <a:xfrm>
            <a:off x="0" y="5324475"/>
            <a:ext cx="12289134" cy="1576534"/>
          </a:xfrm>
          <a:prstGeom prst="rect">
            <a:avLst/>
          </a:prstGeom>
        </p:spPr>
      </p:pic>
      <p:pic>
        <p:nvPicPr>
          <p:cNvPr id="3" name="Picture 2">
            <a:extLst>
              <a:ext uri="{FF2B5EF4-FFF2-40B4-BE49-F238E27FC236}">
                <a16:creationId xmlns:a16="http://schemas.microsoft.com/office/drawing/2014/main" id="{1CF42D30-83E8-13D3-5C70-785758AF9D99}"/>
              </a:ext>
            </a:extLst>
          </p:cNvPr>
          <p:cNvPicPr>
            <a:picLocks noChangeAspect="1"/>
          </p:cNvPicPr>
          <p:nvPr/>
        </p:nvPicPr>
        <p:blipFill>
          <a:blip r:embed="rId4"/>
          <a:stretch>
            <a:fillRect/>
          </a:stretch>
        </p:blipFill>
        <p:spPr>
          <a:xfrm>
            <a:off x="542924" y="1377537"/>
            <a:ext cx="10296525" cy="3707397"/>
          </a:xfrm>
          <a:prstGeom prst="rect">
            <a:avLst/>
          </a:prstGeom>
        </p:spPr>
      </p:pic>
      <p:sp>
        <p:nvSpPr>
          <p:cNvPr id="4" name="TextBox 3">
            <a:extLst>
              <a:ext uri="{FF2B5EF4-FFF2-40B4-BE49-F238E27FC236}">
                <a16:creationId xmlns:a16="http://schemas.microsoft.com/office/drawing/2014/main" id="{3C1EF931-A31E-AC95-8343-4AFC422CC045}"/>
              </a:ext>
            </a:extLst>
          </p:cNvPr>
          <p:cNvSpPr txBox="1"/>
          <p:nvPr/>
        </p:nvSpPr>
        <p:spPr>
          <a:xfrm>
            <a:off x="542924" y="390525"/>
            <a:ext cx="5219700" cy="477054"/>
          </a:xfrm>
          <a:prstGeom prst="rect">
            <a:avLst/>
          </a:prstGeom>
          <a:noFill/>
        </p:spPr>
        <p:txBody>
          <a:bodyPr wrap="square" rtlCol="0">
            <a:spAutoFit/>
          </a:bodyPr>
          <a:lstStyle/>
          <a:p>
            <a:r>
              <a:rPr lang="en-GB" sz="2500" dirty="0"/>
              <a:t>Contractual Template Documents</a:t>
            </a:r>
          </a:p>
        </p:txBody>
      </p:sp>
      <p:sp>
        <p:nvSpPr>
          <p:cNvPr id="5" name="TextBox 4">
            <a:extLst>
              <a:ext uri="{FF2B5EF4-FFF2-40B4-BE49-F238E27FC236}">
                <a16:creationId xmlns:a16="http://schemas.microsoft.com/office/drawing/2014/main" id="{7828D59E-291C-FB27-EB36-304920CF3894}"/>
              </a:ext>
            </a:extLst>
          </p:cNvPr>
          <p:cNvSpPr txBox="1"/>
          <p:nvPr/>
        </p:nvSpPr>
        <p:spPr>
          <a:xfrm>
            <a:off x="914400" y="857250"/>
            <a:ext cx="8534400" cy="369332"/>
          </a:xfrm>
          <a:prstGeom prst="rect">
            <a:avLst/>
          </a:prstGeom>
          <a:noFill/>
        </p:spPr>
        <p:txBody>
          <a:bodyPr wrap="square" rtlCol="0">
            <a:spAutoFit/>
          </a:bodyPr>
          <a:lstStyle/>
          <a:p>
            <a:r>
              <a:rPr lang="en-GB" dirty="0"/>
              <a:t>The following contractual documents are available on the hub for you</a:t>
            </a:r>
          </a:p>
        </p:txBody>
      </p:sp>
      <p:sp>
        <p:nvSpPr>
          <p:cNvPr id="6" name="Arrow: Right 5">
            <a:extLst>
              <a:ext uri="{FF2B5EF4-FFF2-40B4-BE49-F238E27FC236}">
                <a16:creationId xmlns:a16="http://schemas.microsoft.com/office/drawing/2014/main" id="{5ECBCF2F-F40C-D882-6EB8-E7B157AAA6F4}"/>
              </a:ext>
            </a:extLst>
          </p:cNvPr>
          <p:cNvSpPr/>
          <p:nvPr/>
        </p:nvSpPr>
        <p:spPr>
          <a:xfrm rot="10800000">
            <a:off x="5097905" y="4255089"/>
            <a:ext cx="998095" cy="534027"/>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93248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B0A43-63D3-961C-3AA4-22144DADA66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4532459-FD27-AEC1-7B22-1A8A7997873E}"/>
              </a:ext>
            </a:extLst>
          </p:cNvPr>
          <p:cNvPicPr>
            <a:picLocks noChangeAspect="1"/>
          </p:cNvPicPr>
          <p:nvPr/>
        </p:nvPicPr>
        <p:blipFill>
          <a:blip r:embed="rId3"/>
          <a:stretch>
            <a:fillRect/>
          </a:stretch>
        </p:blipFill>
        <p:spPr>
          <a:xfrm>
            <a:off x="0" y="5324475"/>
            <a:ext cx="12289134" cy="1576534"/>
          </a:xfrm>
          <a:prstGeom prst="rect">
            <a:avLst/>
          </a:prstGeom>
        </p:spPr>
      </p:pic>
      <p:pic>
        <p:nvPicPr>
          <p:cNvPr id="3" name="Picture 2">
            <a:extLst>
              <a:ext uri="{FF2B5EF4-FFF2-40B4-BE49-F238E27FC236}">
                <a16:creationId xmlns:a16="http://schemas.microsoft.com/office/drawing/2014/main" id="{68BF1600-5702-CF77-83FB-FD533546C6FC}"/>
              </a:ext>
            </a:extLst>
          </p:cNvPr>
          <p:cNvPicPr>
            <a:picLocks noChangeAspect="1"/>
          </p:cNvPicPr>
          <p:nvPr/>
        </p:nvPicPr>
        <p:blipFill>
          <a:blip r:embed="rId4"/>
          <a:stretch>
            <a:fillRect/>
          </a:stretch>
        </p:blipFill>
        <p:spPr>
          <a:xfrm>
            <a:off x="1249659" y="929866"/>
            <a:ext cx="10163175" cy="4248150"/>
          </a:xfrm>
          <a:prstGeom prst="rect">
            <a:avLst/>
          </a:prstGeom>
        </p:spPr>
      </p:pic>
      <p:sp>
        <p:nvSpPr>
          <p:cNvPr id="4" name="TextBox 3">
            <a:extLst>
              <a:ext uri="{FF2B5EF4-FFF2-40B4-BE49-F238E27FC236}">
                <a16:creationId xmlns:a16="http://schemas.microsoft.com/office/drawing/2014/main" id="{13FB1A57-BC1B-D991-8AE6-1790E05DD32E}"/>
              </a:ext>
            </a:extLst>
          </p:cNvPr>
          <p:cNvSpPr txBox="1"/>
          <p:nvPr/>
        </p:nvSpPr>
        <p:spPr>
          <a:xfrm>
            <a:off x="322352" y="379583"/>
            <a:ext cx="8620125" cy="477054"/>
          </a:xfrm>
          <a:prstGeom prst="rect">
            <a:avLst/>
          </a:prstGeom>
          <a:noFill/>
        </p:spPr>
        <p:txBody>
          <a:bodyPr wrap="square" rtlCol="0">
            <a:spAutoFit/>
          </a:bodyPr>
          <a:lstStyle/>
          <a:p>
            <a:r>
              <a:rPr lang="en-GB" sz="2500" dirty="0"/>
              <a:t>What else can you find on the Hubs?</a:t>
            </a:r>
          </a:p>
        </p:txBody>
      </p:sp>
    </p:spTree>
    <p:extLst>
      <p:ext uri="{BB962C8B-B14F-4D97-AF65-F5344CB8AC3E}">
        <p14:creationId xmlns:p14="http://schemas.microsoft.com/office/powerpoint/2010/main" val="288144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D379A-2311-A896-9DD6-C14E01585125}"/>
            </a:ext>
          </a:extLst>
        </p:cNvPr>
        <p:cNvGrpSpPr/>
        <p:nvPr/>
      </p:nvGrpSpPr>
      <p:grpSpPr>
        <a:xfrm>
          <a:off x="0" y="0"/>
          <a:ext cx="0" cy="0"/>
          <a:chOff x="0" y="0"/>
          <a:chExt cx="0" cy="0"/>
        </a:xfrm>
      </p:grpSpPr>
      <p:pic>
        <p:nvPicPr>
          <p:cNvPr id="12" name="Picture 11" descr="Red twisted thread">
            <a:extLst>
              <a:ext uri="{FF2B5EF4-FFF2-40B4-BE49-F238E27FC236}">
                <a16:creationId xmlns:a16="http://schemas.microsoft.com/office/drawing/2014/main" id="{DC645043-804E-0C6B-F074-40B323F17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324475"/>
          </a:xfrm>
          <a:prstGeom prst="rect">
            <a:avLst/>
          </a:prstGeom>
        </p:spPr>
      </p:pic>
      <p:pic>
        <p:nvPicPr>
          <p:cNvPr id="7" name="Picture 6">
            <a:extLst>
              <a:ext uri="{FF2B5EF4-FFF2-40B4-BE49-F238E27FC236}">
                <a16:creationId xmlns:a16="http://schemas.microsoft.com/office/drawing/2014/main" id="{170DDDC5-1B2F-B3CA-D134-8873B3C14CCC}"/>
              </a:ext>
            </a:extLst>
          </p:cNvPr>
          <p:cNvPicPr>
            <a:picLocks noChangeAspect="1"/>
          </p:cNvPicPr>
          <p:nvPr/>
        </p:nvPicPr>
        <p:blipFill>
          <a:blip r:embed="rId4"/>
          <a:stretch>
            <a:fillRect/>
          </a:stretch>
        </p:blipFill>
        <p:spPr>
          <a:xfrm>
            <a:off x="0" y="5324475"/>
            <a:ext cx="12289134" cy="1576534"/>
          </a:xfrm>
          <a:prstGeom prst="rect">
            <a:avLst/>
          </a:prstGeom>
        </p:spPr>
      </p:pic>
      <p:sp>
        <p:nvSpPr>
          <p:cNvPr id="5" name="TextBox 4">
            <a:extLst>
              <a:ext uri="{FF2B5EF4-FFF2-40B4-BE49-F238E27FC236}">
                <a16:creationId xmlns:a16="http://schemas.microsoft.com/office/drawing/2014/main" id="{538E0B77-91BF-4926-BC51-CDC37830A5C2}"/>
              </a:ext>
            </a:extLst>
          </p:cNvPr>
          <p:cNvSpPr txBox="1"/>
          <p:nvPr/>
        </p:nvSpPr>
        <p:spPr>
          <a:xfrm>
            <a:off x="7951726" y="2951946"/>
            <a:ext cx="9657708" cy="477054"/>
          </a:xfrm>
          <a:prstGeom prst="rect">
            <a:avLst/>
          </a:prstGeom>
          <a:noFill/>
        </p:spPr>
        <p:txBody>
          <a:bodyPr wrap="square" rtlCol="0">
            <a:spAutoFit/>
          </a:bodyPr>
          <a:lstStyle/>
          <a:p>
            <a:r>
              <a:rPr lang="en-GB" sz="2500" dirty="0"/>
              <a:t>Help us to Help you!</a:t>
            </a:r>
          </a:p>
        </p:txBody>
      </p:sp>
      <p:sp>
        <p:nvSpPr>
          <p:cNvPr id="25" name="TextBox 24">
            <a:extLst>
              <a:ext uri="{FF2B5EF4-FFF2-40B4-BE49-F238E27FC236}">
                <a16:creationId xmlns:a16="http://schemas.microsoft.com/office/drawing/2014/main" id="{D07C64E6-1F1C-C0BB-E090-76DC6538387E}"/>
              </a:ext>
            </a:extLst>
          </p:cNvPr>
          <p:cNvSpPr txBox="1"/>
          <p:nvPr/>
        </p:nvSpPr>
        <p:spPr>
          <a:xfrm>
            <a:off x="3495960" y="378372"/>
            <a:ext cx="5297213" cy="553998"/>
          </a:xfrm>
          <a:prstGeom prst="rect">
            <a:avLst/>
          </a:prstGeom>
          <a:noFill/>
        </p:spPr>
        <p:txBody>
          <a:bodyPr wrap="square" rtlCol="0">
            <a:spAutoFit/>
          </a:bodyPr>
          <a:lstStyle/>
          <a:p>
            <a:r>
              <a:rPr lang="en-GB" sz="3000" dirty="0"/>
              <a:t>Let’s Breakout into Groups</a:t>
            </a:r>
          </a:p>
        </p:txBody>
      </p:sp>
    </p:spTree>
    <p:extLst>
      <p:ext uri="{BB962C8B-B14F-4D97-AF65-F5344CB8AC3E}">
        <p14:creationId xmlns:p14="http://schemas.microsoft.com/office/powerpoint/2010/main" val="2318423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2E133-90DB-54A7-9C95-BF2DD8F33383}"/>
            </a:ext>
          </a:extLst>
        </p:cNvPr>
        <p:cNvGrpSpPr/>
        <p:nvPr/>
      </p:nvGrpSpPr>
      <p:grpSpPr>
        <a:xfrm>
          <a:off x="0" y="0"/>
          <a:ext cx="0" cy="0"/>
          <a:chOff x="0" y="0"/>
          <a:chExt cx="0" cy="0"/>
        </a:xfrm>
      </p:grpSpPr>
      <p:pic>
        <p:nvPicPr>
          <p:cNvPr id="9" name="Picture 8" descr="Blue megaphone with sound wave ribbons">
            <a:extLst>
              <a:ext uri="{FF2B5EF4-FFF2-40B4-BE49-F238E27FC236}">
                <a16:creationId xmlns:a16="http://schemas.microsoft.com/office/drawing/2014/main" id="{0A3CDBEB-021C-8A49-0277-0E75F18D84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232" y="-1448656"/>
            <a:ext cx="12427365" cy="8656998"/>
          </a:xfrm>
          <a:prstGeom prst="rect">
            <a:avLst/>
          </a:prstGeom>
        </p:spPr>
      </p:pic>
      <p:pic>
        <p:nvPicPr>
          <p:cNvPr id="7" name="Picture 6">
            <a:extLst>
              <a:ext uri="{FF2B5EF4-FFF2-40B4-BE49-F238E27FC236}">
                <a16:creationId xmlns:a16="http://schemas.microsoft.com/office/drawing/2014/main" id="{67153CD8-D06B-7589-D6E2-80FB79DC5FB9}"/>
              </a:ext>
            </a:extLst>
          </p:cNvPr>
          <p:cNvPicPr>
            <a:picLocks noChangeAspect="1"/>
          </p:cNvPicPr>
          <p:nvPr/>
        </p:nvPicPr>
        <p:blipFill>
          <a:blip r:embed="rId4"/>
          <a:stretch>
            <a:fillRect/>
          </a:stretch>
        </p:blipFill>
        <p:spPr>
          <a:xfrm>
            <a:off x="-287676" y="5427217"/>
            <a:ext cx="12666473" cy="1576534"/>
          </a:xfrm>
          <a:prstGeom prst="rect">
            <a:avLst/>
          </a:prstGeom>
        </p:spPr>
      </p:pic>
      <p:sp>
        <p:nvSpPr>
          <p:cNvPr id="5" name="TextBox 4">
            <a:extLst>
              <a:ext uri="{FF2B5EF4-FFF2-40B4-BE49-F238E27FC236}">
                <a16:creationId xmlns:a16="http://schemas.microsoft.com/office/drawing/2014/main" id="{2B9D7056-A750-BF4B-D799-E6ACFC531BC0}"/>
              </a:ext>
            </a:extLst>
          </p:cNvPr>
          <p:cNvSpPr txBox="1"/>
          <p:nvPr/>
        </p:nvSpPr>
        <p:spPr>
          <a:xfrm>
            <a:off x="205483" y="358257"/>
            <a:ext cx="9657708" cy="553998"/>
          </a:xfrm>
          <a:prstGeom prst="rect">
            <a:avLst/>
          </a:prstGeom>
          <a:noFill/>
        </p:spPr>
        <p:txBody>
          <a:bodyPr wrap="square" rtlCol="0">
            <a:spAutoFit/>
          </a:bodyPr>
          <a:lstStyle/>
          <a:p>
            <a:r>
              <a:rPr lang="en-GB" sz="3000" dirty="0">
                <a:solidFill>
                  <a:schemeClr val="bg1"/>
                </a:solidFill>
              </a:rPr>
              <a:t>Your ideas and actions for us- Discussion</a:t>
            </a:r>
          </a:p>
        </p:txBody>
      </p:sp>
    </p:spTree>
    <p:extLst>
      <p:ext uri="{BB962C8B-B14F-4D97-AF65-F5344CB8AC3E}">
        <p14:creationId xmlns:p14="http://schemas.microsoft.com/office/powerpoint/2010/main" val="987273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F04DE-C185-288F-F786-938D4607C09D}"/>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0857F26-6BE1-CD4D-78FB-65F361EA64D8}"/>
              </a:ext>
            </a:extLst>
          </p:cNvPr>
          <p:cNvPicPr>
            <a:picLocks noChangeAspect="1"/>
          </p:cNvPicPr>
          <p:nvPr/>
        </p:nvPicPr>
        <p:blipFill>
          <a:blip r:embed="rId3"/>
          <a:stretch>
            <a:fillRect/>
          </a:stretch>
        </p:blipFill>
        <p:spPr>
          <a:xfrm>
            <a:off x="0" y="5324475"/>
            <a:ext cx="12289134" cy="1576534"/>
          </a:xfrm>
          <a:prstGeom prst="rect">
            <a:avLst/>
          </a:prstGeom>
        </p:spPr>
      </p:pic>
      <p:sp>
        <p:nvSpPr>
          <p:cNvPr id="5" name="TextBox 4">
            <a:extLst>
              <a:ext uri="{FF2B5EF4-FFF2-40B4-BE49-F238E27FC236}">
                <a16:creationId xmlns:a16="http://schemas.microsoft.com/office/drawing/2014/main" id="{3A779280-F06A-1ED6-06F8-807C42886B80}"/>
              </a:ext>
            </a:extLst>
          </p:cNvPr>
          <p:cNvSpPr txBox="1"/>
          <p:nvPr/>
        </p:nvSpPr>
        <p:spPr>
          <a:xfrm>
            <a:off x="554805" y="327552"/>
            <a:ext cx="9657708" cy="523220"/>
          </a:xfrm>
          <a:prstGeom prst="rect">
            <a:avLst/>
          </a:prstGeom>
          <a:noFill/>
        </p:spPr>
        <p:txBody>
          <a:bodyPr wrap="square" rtlCol="0">
            <a:spAutoFit/>
          </a:bodyPr>
          <a:lstStyle/>
          <a:p>
            <a:pPr marL="114300" lvl="0" algn="l">
              <a:spcAft>
                <a:spcPts val="1000"/>
              </a:spcAft>
              <a:buSzPts val="1000"/>
              <a:tabLst>
                <a:tab pos="457200" algn="l"/>
              </a:tabLst>
            </a:pPr>
            <a:r>
              <a:rPr lang="en-US" sz="2800" dirty="0">
                <a:effectLst/>
              </a:rPr>
              <a:t>Update clubs on recent changes to key legislation</a:t>
            </a:r>
            <a:endParaRPr lang="en-GB" sz="2500" dirty="0"/>
          </a:p>
        </p:txBody>
      </p:sp>
      <p:sp>
        <p:nvSpPr>
          <p:cNvPr id="2" name="TextBox 1">
            <a:extLst>
              <a:ext uri="{FF2B5EF4-FFF2-40B4-BE49-F238E27FC236}">
                <a16:creationId xmlns:a16="http://schemas.microsoft.com/office/drawing/2014/main" id="{34DBBCDA-97E7-F21C-F774-12DBE0E228FD}"/>
              </a:ext>
            </a:extLst>
          </p:cNvPr>
          <p:cNvSpPr txBox="1"/>
          <p:nvPr/>
        </p:nvSpPr>
        <p:spPr>
          <a:xfrm>
            <a:off x="1181528" y="1287130"/>
            <a:ext cx="3226086" cy="3600986"/>
          </a:xfrm>
          <a:prstGeom prst="rect">
            <a:avLst/>
          </a:prstGeom>
          <a:noFill/>
        </p:spPr>
        <p:txBody>
          <a:bodyPr wrap="square" rtlCol="0">
            <a:spAutoFit/>
          </a:bodyPr>
          <a:lstStyle/>
          <a:p>
            <a:r>
              <a:rPr lang="en-GB" dirty="0"/>
              <a:t>Sexual Harassment </a:t>
            </a:r>
          </a:p>
          <a:p>
            <a:r>
              <a:rPr lang="en-US" dirty="0"/>
              <a:t>Worker Protection Act 2023</a:t>
            </a:r>
            <a:endParaRPr lang="en-GB" dirty="0"/>
          </a:p>
          <a:p>
            <a:endParaRPr lang="en-GB" sz="1200" dirty="0"/>
          </a:p>
          <a:p>
            <a:r>
              <a:rPr lang="en-US" sz="1200" dirty="0"/>
              <a:t>In October 2024, new UK legislation came into effect requiring employers to proactively prevent sexual harassment in the workplace.</a:t>
            </a:r>
          </a:p>
          <a:p>
            <a:endParaRPr lang="en-US" sz="1200" dirty="0"/>
          </a:p>
          <a:p>
            <a:r>
              <a:rPr lang="en-US" sz="1200" dirty="0"/>
              <a:t>Employers must take steps to address potential harassment before it occurs, including by third parties like clients or suppliers. </a:t>
            </a:r>
          </a:p>
          <a:p>
            <a:endParaRPr lang="en-US" sz="1200" dirty="0"/>
          </a:p>
          <a:p>
            <a:r>
              <a:rPr lang="en-US" sz="1200" dirty="0"/>
              <a:t>Failure to comply can lead to higher compensation awards in harassment cases.</a:t>
            </a:r>
          </a:p>
          <a:p>
            <a:endParaRPr lang="en-US" sz="1200" dirty="0"/>
          </a:p>
          <a:p>
            <a:r>
              <a:rPr lang="en-US" sz="1200" dirty="0"/>
              <a:t>Employers are urged to implement anti-harassment policies, training, and risk assessments to meet these legal obligations.</a:t>
            </a:r>
            <a:endParaRPr lang="en-GB" sz="1200" dirty="0"/>
          </a:p>
        </p:txBody>
      </p:sp>
      <p:sp>
        <p:nvSpPr>
          <p:cNvPr id="3" name="TextBox 2">
            <a:extLst>
              <a:ext uri="{FF2B5EF4-FFF2-40B4-BE49-F238E27FC236}">
                <a16:creationId xmlns:a16="http://schemas.microsoft.com/office/drawing/2014/main" id="{4A7B8137-1256-EA42-D5C2-49B9E20EF4C3}"/>
              </a:ext>
            </a:extLst>
          </p:cNvPr>
          <p:cNvSpPr txBox="1"/>
          <p:nvPr/>
        </p:nvSpPr>
        <p:spPr>
          <a:xfrm>
            <a:off x="4916335" y="953396"/>
            <a:ext cx="3482939" cy="2954655"/>
          </a:xfrm>
          <a:prstGeom prst="rect">
            <a:avLst/>
          </a:prstGeom>
          <a:noFill/>
        </p:spPr>
        <p:txBody>
          <a:bodyPr wrap="square" rtlCol="0">
            <a:spAutoFit/>
          </a:bodyPr>
          <a:lstStyle/>
          <a:p>
            <a:endParaRPr lang="en-GB" dirty="0"/>
          </a:p>
          <a:p>
            <a:r>
              <a:rPr lang="en-GB" dirty="0"/>
              <a:t>Neonatal Care Leave and Pay</a:t>
            </a:r>
          </a:p>
          <a:p>
            <a:r>
              <a:rPr lang="en-GB" dirty="0"/>
              <a:t>April 2025</a:t>
            </a:r>
          </a:p>
          <a:p>
            <a:endParaRPr lang="en-US" sz="1200" dirty="0"/>
          </a:p>
          <a:p>
            <a:r>
              <a:rPr lang="en-US" sz="1200" dirty="0"/>
              <a:t>Starting April 6, 2025, the UK introduces </a:t>
            </a:r>
            <a:r>
              <a:rPr lang="en-US" sz="1200" b="1" dirty="0"/>
              <a:t>Neonatal Care Leave (NCL)</a:t>
            </a:r>
            <a:r>
              <a:rPr lang="en-US" sz="1200" dirty="0"/>
              <a:t> and </a:t>
            </a:r>
            <a:r>
              <a:rPr lang="en-US" sz="1200" b="1" dirty="0"/>
              <a:t>Neonatal Care Pay (NCP)</a:t>
            </a:r>
            <a:r>
              <a:rPr lang="en-US" sz="1200" dirty="0"/>
              <a:t> to support parents whose newborns require specialized hospital care. Eligible parents can take up to 12 weeks of leave, in addition to existing maternity and paternity leave entitlements. NCP is available to qualifying employees at a rate similar to statutory paternity pay. These measures aim to assist parents during critical periods when their newborns are hospitalized.</a:t>
            </a:r>
            <a:endParaRPr lang="en-GB" sz="1200" dirty="0"/>
          </a:p>
        </p:txBody>
      </p:sp>
      <p:pic>
        <p:nvPicPr>
          <p:cNvPr id="4" name="Graphic 3" descr="A brushstroke">
            <a:extLst>
              <a:ext uri="{FF2B5EF4-FFF2-40B4-BE49-F238E27FC236}">
                <a16:creationId xmlns:a16="http://schemas.microsoft.com/office/drawing/2014/main" id="{EAFE199E-06F3-5DE4-F233-5888C3BB1A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52684" y="3174895"/>
            <a:ext cx="8508715" cy="2853647"/>
          </a:xfrm>
          <a:prstGeom prst="rect">
            <a:avLst/>
          </a:prstGeom>
        </p:spPr>
      </p:pic>
      <p:pic>
        <p:nvPicPr>
          <p:cNvPr id="8" name="Graphic 7" descr="Stack of books with pear">
            <a:extLst>
              <a:ext uri="{FF2B5EF4-FFF2-40B4-BE49-F238E27FC236}">
                <a16:creationId xmlns:a16="http://schemas.microsoft.com/office/drawing/2014/main" id="{436D3288-6743-3691-C267-5D39AB4DD30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07041" y="-129475"/>
            <a:ext cx="3684333" cy="3684333"/>
          </a:xfrm>
          <a:prstGeom prst="rect">
            <a:avLst/>
          </a:prstGeom>
        </p:spPr>
      </p:pic>
    </p:spTree>
    <p:extLst>
      <p:ext uri="{BB962C8B-B14F-4D97-AF65-F5344CB8AC3E}">
        <p14:creationId xmlns:p14="http://schemas.microsoft.com/office/powerpoint/2010/main" val="1422078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D41D2-12A9-297E-45DC-86287E420743}"/>
            </a:ext>
          </a:extLst>
        </p:cNvPr>
        <p:cNvGrpSpPr/>
        <p:nvPr/>
      </p:nvGrpSpPr>
      <p:grpSpPr>
        <a:xfrm>
          <a:off x="0" y="0"/>
          <a:ext cx="0" cy="0"/>
          <a:chOff x="0" y="0"/>
          <a:chExt cx="0" cy="0"/>
        </a:xfrm>
      </p:grpSpPr>
      <p:pic>
        <p:nvPicPr>
          <p:cNvPr id="4" name="Graphic 3" descr="A brushstroke">
            <a:extLst>
              <a:ext uri="{FF2B5EF4-FFF2-40B4-BE49-F238E27FC236}">
                <a16:creationId xmlns:a16="http://schemas.microsoft.com/office/drawing/2014/main" id="{F5B33D50-E26C-E801-CA94-CC5869AFA8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9182" y="-111705"/>
            <a:ext cx="8508715" cy="2853647"/>
          </a:xfrm>
          <a:prstGeom prst="rect">
            <a:avLst/>
          </a:prstGeom>
        </p:spPr>
      </p:pic>
      <p:pic>
        <p:nvPicPr>
          <p:cNvPr id="7" name="Picture 6">
            <a:extLst>
              <a:ext uri="{FF2B5EF4-FFF2-40B4-BE49-F238E27FC236}">
                <a16:creationId xmlns:a16="http://schemas.microsoft.com/office/drawing/2014/main" id="{243DF018-DF3D-CCDA-FC15-F713A5D479C3}"/>
              </a:ext>
            </a:extLst>
          </p:cNvPr>
          <p:cNvPicPr>
            <a:picLocks noChangeAspect="1"/>
          </p:cNvPicPr>
          <p:nvPr/>
        </p:nvPicPr>
        <p:blipFill>
          <a:blip r:embed="rId5"/>
          <a:stretch>
            <a:fillRect/>
          </a:stretch>
        </p:blipFill>
        <p:spPr>
          <a:xfrm>
            <a:off x="0" y="5324475"/>
            <a:ext cx="12289134" cy="1576534"/>
          </a:xfrm>
          <a:prstGeom prst="rect">
            <a:avLst/>
          </a:prstGeom>
        </p:spPr>
      </p:pic>
      <p:sp>
        <p:nvSpPr>
          <p:cNvPr id="5" name="TextBox 4">
            <a:extLst>
              <a:ext uri="{FF2B5EF4-FFF2-40B4-BE49-F238E27FC236}">
                <a16:creationId xmlns:a16="http://schemas.microsoft.com/office/drawing/2014/main" id="{EFAF83AE-5379-5BFD-C2B3-B7D0A51167E5}"/>
              </a:ext>
            </a:extLst>
          </p:cNvPr>
          <p:cNvSpPr txBox="1"/>
          <p:nvPr/>
        </p:nvSpPr>
        <p:spPr>
          <a:xfrm>
            <a:off x="780836" y="502095"/>
            <a:ext cx="9657708" cy="477054"/>
          </a:xfrm>
          <a:prstGeom prst="rect">
            <a:avLst/>
          </a:prstGeom>
          <a:noFill/>
        </p:spPr>
        <p:txBody>
          <a:bodyPr wrap="square" rtlCol="0">
            <a:spAutoFit/>
          </a:bodyPr>
          <a:lstStyle/>
          <a:p>
            <a:r>
              <a:rPr lang="en-US" sz="2400">
                <a:effectLst/>
              </a:rPr>
              <a:t>Changes to minimum and living wage</a:t>
            </a:r>
            <a:endParaRPr lang="en-GB" sz="2500" dirty="0"/>
          </a:p>
        </p:txBody>
      </p:sp>
      <p:sp>
        <p:nvSpPr>
          <p:cNvPr id="2" name="TextBox 1">
            <a:extLst>
              <a:ext uri="{FF2B5EF4-FFF2-40B4-BE49-F238E27FC236}">
                <a16:creationId xmlns:a16="http://schemas.microsoft.com/office/drawing/2014/main" id="{F7019DAD-18D1-6F9E-9251-3F25624663DF}"/>
              </a:ext>
            </a:extLst>
          </p:cNvPr>
          <p:cNvSpPr txBox="1"/>
          <p:nvPr/>
        </p:nvSpPr>
        <p:spPr>
          <a:xfrm>
            <a:off x="924675" y="1960578"/>
            <a:ext cx="7048072" cy="2739211"/>
          </a:xfrm>
          <a:prstGeom prst="rect">
            <a:avLst/>
          </a:prstGeom>
          <a:noFill/>
        </p:spPr>
        <p:txBody>
          <a:bodyPr wrap="square" rtlCol="0">
            <a:spAutoFit/>
          </a:bodyPr>
          <a:lstStyle/>
          <a:p>
            <a:r>
              <a:rPr lang="en-US" sz="1400" dirty="0"/>
              <a:t>Starting April 1, 2025, the UK will implement significant increases in the National Minimum Wage  and National Living Wage, as recommended by the Low Pay Commission </a:t>
            </a:r>
          </a:p>
          <a:p>
            <a:endParaRPr lang="en-US" sz="1400" dirty="0"/>
          </a:p>
          <a:p>
            <a:pPr marL="171450" indent="-171450">
              <a:buFont typeface="Arial" panose="020B0604020202020204" pitchFamily="34" charset="0"/>
              <a:buChar char="•"/>
            </a:pPr>
            <a:r>
              <a:rPr lang="en-US" sz="1400" dirty="0"/>
              <a:t>National Living Wage (21 and over): Increases by £0.77 (6.7%) to £12.21 per hour.​</a:t>
            </a:r>
          </a:p>
          <a:p>
            <a:pPr marL="171450" indent="-171450">
              <a:buFont typeface="Arial" panose="020B0604020202020204" pitchFamily="34" charset="0"/>
              <a:buChar char="•"/>
            </a:pPr>
            <a:r>
              <a:rPr lang="en-US" sz="1400" dirty="0"/>
              <a:t>18-20 Year Old Rate: Increases by £1.40 (16.3%) to £10.00 per hour. </a:t>
            </a:r>
          </a:p>
          <a:p>
            <a:pPr marL="171450" indent="-171450">
              <a:buFont typeface="Arial" panose="020B0604020202020204" pitchFamily="34" charset="0"/>
              <a:buChar char="•"/>
            </a:pPr>
            <a:r>
              <a:rPr lang="en-US" sz="1400" dirty="0"/>
              <a:t>16-17 Year Old Rate: Increases by £1.15 (18.0%) to £7.55 per hour.​</a:t>
            </a:r>
            <a:r>
              <a:rPr lang="en-US" sz="1400" dirty="0">
                <a:hlinkClick r:id="rId6"/>
              </a:rPr>
              <a:t> </a:t>
            </a:r>
            <a:endParaRPr lang="en-US" sz="1400" dirty="0"/>
          </a:p>
          <a:p>
            <a:pPr marL="171450" indent="-171450">
              <a:buFont typeface="Arial" panose="020B0604020202020204" pitchFamily="34" charset="0"/>
              <a:buChar char="•"/>
            </a:pPr>
            <a:r>
              <a:rPr lang="en-US" sz="1400" dirty="0"/>
              <a:t>Apprentice Rate: Increases by £1.15 (18.0%) to £7.55 per hour.​</a:t>
            </a:r>
          </a:p>
          <a:p>
            <a:pPr marL="171450" indent="-171450">
              <a:buFont typeface="Arial" panose="020B0604020202020204" pitchFamily="34" charset="0"/>
              <a:buChar char="•"/>
            </a:pPr>
            <a:r>
              <a:rPr lang="en-US" sz="1400" dirty="0"/>
              <a:t>Accommodation Offset: Increases by £0.67 (6.7%) to £10.66 per day.​</a:t>
            </a:r>
          </a:p>
          <a:p>
            <a:pPr marL="171450" indent="-171450">
              <a:buFont typeface="Arial" panose="020B0604020202020204" pitchFamily="34" charset="0"/>
              <a:buChar char="•"/>
            </a:pPr>
            <a:endParaRPr lang="en-US" sz="1400" dirty="0"/>
          </a:p>
          <a:p>
            <a:r>
              <a:rPr lang="en-US" sz="1400" dirty="0"/>
              <a:t>These adjustments aim to support workers amid ongoing cost-of-living challenges. Employers should review and adjust payroll systems accordingly to ensure compliance</a:t>
            </a:r>
          </a:p>
          <a:p>
            <a:endParaRPr lang="en-GB" dirty="0"/>
          </a:p>
        </p:txBody>
      </p:sp>
      <p:pic>
        <p:nvPicPr>
          <p:cNvPr id="8" name="Picture 7" descr="Jars of coins">
            <a:extLst>
              <a:ext uri="{FF2B5EF4-FFF2-40B4-BE49-F238E27FC236}">
                <a16:creationId xmlns:a16="http://schemas.microsoft.com/office/drawing/2014/main" id="{74005ECD-0299-64FB-1C61-6657661667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07003" y="1853671"/>
            <a:ext cx="3332148" cy="2221432"/>
          </a:xfrm>
          <a:prstGeom prst="rect">
            <a:avLst/>
          </a:prstGeom>
        </p:spPr>
      </p:pic>
    </p:spTree>
    <p:extLst>
      <p:ext uri="{BB962C8B-B14F-4D97-AF65-F5344CB8AC3E}">
        <p14:creationId xmlns:p14="http://schemas.microsoft.com/office/powerpoint/2010/main" val="36877319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EC06E5E54F0343B982018C64CF5F8D" ma:contentTypeVersion="21" ma:contentTypeDescription="Create a new document." ma:contentTypeScope="" ma:versionID="be989704984980a6b4c6250bae6e6cdb">
  <xsd:schema xmlns:xsd="http://www.w3.org/2001/XMLSchema" xmlns:xs="http://www.w3.org/2001/XMLSchema" xmlns:p="http://schemas.microsoft.com/office/2006/metadata/properties" xmlns:ns2="1ac21acf-badf-4312-89da-77833f578cf3" xmlns:ns3="353ca2a8-db9a-4528-b25e-c52e3dd0264e" targetNamespace="http://schemas.microsoft.com/office/2006/metadata/properties" ma:root="true" ma:fieldsID="b7458daf733b07e9eb23dbb929410ff5" ns2:_="" ns3:_="">
    <xsd:import namespace="1ac21acf-badf-4312-89da-77833f578cf3"/>
    <xsd:import namespace="353ca2a8-db9a-4528-b25e-c52e3dd0264e"/>
    <xsd:element name="properties">
      <xsd:complexType>
        <xsd:sequence>
          <xsd:element name="documentManagement">
            <xsd:complexType>
              <xsd:all>
                <xsd:element ref="ns2:Division" minOccurs="0"/>
                <xsd:element ref="ns2:ServiceLine" minOccurs="0"/>
                <xsd:element ref="ns2:JobTemplate" minOccurs="0"/>
                <xsd:element ref="ns2:OfficeLocation" minOccurs="0"/>
                <xsd:element ref="ns2:LeadPartner" minOccurs="0"/>
                <xsd:element ref="ns2:CSM" minOccurs="0"/>
                <xsd:element ref="ns2:Confidential1" minOccurs="0"/>
                <xsd:element ref="ns2:SecuredUsers" minOccurs="0"/>
                <xsd:element ref="ns2:AssistantManager" minOccurs="0"/>
                <xsd:element ref="ns2:TaxPartner" minOccurs="0"/>
                <xsd:element ref="ns2:TaxManager" minOccurs="0"/>
                <xsd:element ref="ns2:TaxAssistantManager" minOccurs="0"/>
                <xsd:element ref="ns2:AuditPartner" minOccurs="0"/>
                <xsd:element ref="ns2:AccountsPartner" minOccurs="0"/>
                <xsd:element ref="ns2:AccountsManager" minOccurs="0"/>
                <xsd:element ref="ns2:VATDirector" minOccurs="0"/>
                <xsd:element ref="ns2:IESManager" minOccurs="0"/>
                <xsd:element ref="ns2:PayrollManager" minOccurs="0"/>
                <xsd:element ref="ns3:MediaServiceMetadata" minOccurs="0"/>
                <xsd:element ref="ns3:MediaServiceFastMetadata"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c21acf-badf-4312-89da-77833f578cf3" elementFormDefault="qualified">
    <xsd:import namespace="http://schemas.microsoft.com/office/2006/documentManagement/types"/>
    <xsd:import namespace="http://schemas.microsoft.com/office/infopath/2007/PartnerControls"/>
    <xsd:element name="Division" ma:index="8" nillable="true" ma:displayName="Division" ma:internalName="Division">
      <xsd:simpleType>
        <xsd:restriction base="dms:Text"/>
      </xsd:simpleType>
    </xsd:element>
    <xsd:element name="ServiceLine" ma:index="9" nillable="true" ma:displayName="Service Line" ma:internalName="ServiceLine">
      <xsd:simpleType>
        <xsd:restriction base="dms:Text"/>
      </xsd:simpleType>
    </xsd:element>
    <xsd:element name="JobTemplate" ma:index="10" nillable="true" ma:displayName="Job Template" ma:internalName="JobTemplate">
      <xsd:simpleType>
        <xsd:restriction base="dms:Text"/>
      </xsd:simpleType>
    </xsd:element>
    <xsd:element name="OfficeLocation" ma:index="11" nillable="true" ma:displayName="Office Location" ma:internalName="OfficeLocation">
      <xsd:simpleType>
        <xsd:restriction base="dms:Text"/>
      </xsd:simpleType>
    </xsd:element>
    <xsd:element name="LeadPartner" ma:index="12" nillable="true" ma:displayName="Lead Partner" ma:internalName="LeadPart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SM" ma:index="13" nillable="true" ma:displayName="CSM" ma:internalName="CSM">
      <xsd:simpleType>
        <xsd:restriction base="dms:Text"/>
      </xsd:simpleType>
    </xsd:element>
    <xsd:element name="Confidential1" ma:index="14" nillable="true" ma:displayName="Confidential?" ma:internalName="Confidential1">
      <xsd:simpleType>
        <xsd:restriction base="dms:Boolean"/>
      </xsd:simpleType>
    </xsd:element>
    <xsd:element name="SecuredUsers" ma:index="15" nillable="true" ma:displayName="Secured Users" ma:internalName="SecuredUsers">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ssistantManager" ma:index="16" nillable="true" ma:displayName="Assistant Manager" ma:internalName="AssistantManag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Partner" ma:index="17" nillable="true" ma:displayName="Tax Partner" ma:internalName="TaxPart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Manager" ma:index="18" nillable="true" ma:displayName="Tax Manager" ma:internalName="TaxManag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AssistantManager" ma:index="19" nillable="true" ma:displayName="Tax Assistant Manager" ma:internalName="TaxAssistantManag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uditPartner" ma:index="20" nillable="true" ma:displayName="Audit Partner" ma:internalName="AuditPart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ccountsPartner" ma:index="21" nillable="true" ma:displayName="Accounts Partner" ma:internalName="AccountsPart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ccountsManager" ma:index="22" nillable="true" ma:displayName="Accounts Manager" ma:internalName="AccountsManag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VATDirector" ma:index="23" nillable="true" ma:displayName="VAT Director" ma:internalName="VATDirect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ESManager" ma:index="24" nillable="true" ma:displayName="IES Manager" ma:internalName="IESManag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ayrollManager" ma:index="25" nillable="true" ma:displayName="Payroll Manager" ma:internalName="PayrollManag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53ca2a8-db9a-4528-b25e-c52e3dd0264e" elementFormDefault="qualified">
    <xsd:import namespace="http://schemas.microsoft.com/office/2006/documentManagement/types"/>
    <xsd:import namespace="http://schemas.microsoft.com/office/infopath/2007/PartnerControls"/>
    <xsd:element name="MediaServiceMetadata" ma:index="26" nillable="true" ma:displayName="MediaServiceMetadata" ma:hidden="true" ma:internalName="MediaServiceMetadata" ma:readOnly="true">
      <xsd:simpleType>
        <xsd:restriction base="dms:Note"/>
      </xsd:simpleType>
    </xsd:element>
    <xsd:element name="MediaServiceFastMetadata" ma:index="27" nillable="true" ma:displayName="MediaServiceFastMetadata" ma:hidden="true" ma:internalName="MediaServiceFastMetadata" ma:readOnly="true">
      <xsd:simpleType>
        <xsd:restriction base="dms:Note"/>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OfficeLocation xmlns="1ac21acf-badf-4312-89da-77833f578cf3">GLASGOW</OfficeLocation>
    <SecuredUsers xmlns="1ac21acf-badf-4312-89da-77833f578cf3">
      <UserInfo>
        <DisplayName/>
        <AccountId xsi:nil="true"/>
        <AccountType/>
      </UserInfo>
    </SecuredUsers>
    <TaxManager xmlns="1ac21acf-badf-4312-89da-77833f578cf3">
      <UserInfo>
        <DisplayName/>
        <AccountId xsi:nil="true"/>
        <AccountType/>
      </UserInfo>
    </TaxManager>
    <AccountsManager xmlns="1ac21acf-badf-4312-89da-77833f578cf3">
      <UserInfo>
        <DisplayName/>
        <AccountId xsi:nil="true"/>
        <AccountType/>
      </UserInfo>
    </AccountsManager>
    <Division xmlns="1ac21acf-badf-4312-89da-77833f578cf3">PPL</Division>
    <CSM xmlns="1ac21acf-badf-4312-89da-77833f578cf3">Lauren Feeley</CSM>
    <TaxAssistantManager xmlns="1ac21acf-badf-4312-89da-77833f578cf3">
      <UserInfo>
        <DisplayName/>
        <AccountId xsi:nil="true"/>
        <AccountType/>
      </UserInfo>
    </TaxAssistantManager>
    <LeadPartner xmlns="1ac21acf-badf-4312-89da-77833f578cf3"/>
    <IESManager xmlns="1ac21acf-badf-4312-89da-77833f578cf3">
      <UserInfo>
        <DisplayName/>
        <AccountId xsi:nil="true"/>
        <AccountType/>
      </UserInfo>
    </IESManager>
    <PayrollManager xmlns="1ac21acf-badf-4312-89da-77833f578cf3">
      <UserInfo>
        <DisplayName/>
        <AccountId xsi:nil="true"/>
        <AccountType/>
      </UserInfo>
    </PayrollManager>
    <JobTemplate xmlns="1ac21acf-badf-4312-89da-77833f578cf3">PPLHRRET[PEM][YY]</JobTemplate>
    <TaxPartner xmlns="1ac21acf-badf-4312-89da-77833f578cf3">
      <UserInfo>
        <DisplayName/>
        <AccountId xsi:nil="true"/>
        <AccountType/>
      </UserInfo>
    </TaxPartner>
    <AssistantManager xmlns="1ac21acf-badf-4312-89da-77833f578cf3">
      <UserInfo>
        <DisplayName/>
        <AccountId xsi:nil="true"/>
        <AccountType/>
      </UserInfo>
    </AssistantManager>
    <VATDirector xmlns="1ac21acf-badf-4312-89da-77833f578cf3">
      <UserInfo>
        <DisplayName/>
        <AccountId xsi:nil="true"/>
        <AccountType/>
      </UserInfo>
    </VATDirector>
    <ServiceLine xmlns="1ac21acf-badf-4312-89da-77833f578cf3">PPL</ServiceLine>
    <Confidential1 xmlns="1ac21acf-badf-4312-89da-77833f578cf3" xsi:nil="true"/>
    <AuditPartner xmlns="1ac21acf-badf-4312-89da-77833f578cf3">
      <UserInfo>
        <DisplayName/>
        <AccountId xsi:nil="true"/>
        <AccountType/>
      </UserInfo>
    </AuditPartner>
    <AccountsPartner xmlns="1ac21acf-badf-4312-89da-77833f578cf3">
      <UserInfo>
        <DisplayName/>
        <AccountId xsi:nil="true"/>
        <AccountType/>
      </UserInfo>
    </AccountsPartn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EFB47C-3F72-4EAC-8AE2-670EE41A67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c21acf-badf-4312-89da-77833f578cf3"/>
    <ds:schemaRef ds:uri="353ca2a8-db9a-4528-b25e-c52e3dd026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021BC4-1FE0-4176-A024-0825ADDF6C15}">
  <ds:schemaRefs>
    <ds:schemaRef ds:uri="http://schemas.microsoft.com/office/2006/documentManagement/types"/>
    <ds:schemaRef ds:uri="http://schemas.openxmlformats.org/package/2006/metadata/core-properties"/>
    <ds:schemaRef ds:uri="353ca2a8-db9a-4528-b25e-c52e3dd0264e"/>
    <ds:schemaRef ds:uri="http://schemas.microsoft.com/office/2006/metadata/properties"/>
    <ds:schemaRef ds:uri="http://purl.org/dc/elements/1.1/"/>
    <ds:schemaRef ds:uri="http://purl.org/dc/dcmitype/"/>
    <ds:schemaRef ds:uri="http://schemas.microsoft.com/office/infopath/2007/PartnerControls"/>
    <ds:schemaRef ds:uri="1ac21acf-badf-4312-89da-77833f578cf3"/>
    <ds:schemaRef ds:uri="http://www.w3.org/XML/1998/namespace"/>
    <ds:schemaRef ds:uri="http://purl.org/dc/terms/"/>
  </ds:schemaRefs>
</ds:datastoreItem>
</file>

<file path=customXml/itemProps3.xml><?xml version="1.0" encoding="utf-8"?>
<ds:datastoreItem xmlns:ds="http://schemas.openxmlformats.org/officeDocument/2006/customXml" ds:itemID="{998D7CE0-AA50-4FE4-B40A-A2D4573EE0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613</TotalTime>
  <Words>1318</Words>
  <Application>Microsoft Office PowerPoint</Application>
  <PresentationFormat>Widescreen</PresentationFormat>
  <Paragraphs>158</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Aptos</vt:lpstr>
      <vt:lpstr>Aptos (Body)</vt:lpstr>
      <vt:lpstr>Aptos Display</vt:lpstr>
      <vt:lpstr>Arial</vt:lpstr>
      <vt:lpstr>Google Sans</vt:lpstr>
      <vt:lpstr>Office Theme</vt:lpstr>
      <vt:lpstr>May 2025  Katie Dunn and Katie Bremner  (HR Consultants AAB)  </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Katie Dunn</dc:creator>
  <cp:lastModifiedBy>Katie Dunn</cp:lastModifiedBy>
  <cp:revision>3</cp:revision>
  <dcterms:created xsi:type="dcterms:W3CDTF">2025-04-02T12:52:14Z</dcterms:created>
  <dcterms:modified xsi:type="dcterms:W3CDTF">2025-06-30T14:21:02Z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0x0101004BEC06E5E54F0343B982018C64CF5F8D</vt:lpwstr>
  </property>
</Properties>
</file>